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Roboto"/>
      <p:regular r:id="rId84"/>
      <p:bold r:id="rId85"/>
      <p:italic r:id="rId86"/>
      <p:boldItalic r:id="rId87"/>
    </p:embeddedFont>
    <p:embeddedFont>
      <p:font typeface="Zilla Slab Highlight"/>
      <p:regular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9" roundtripDataSignature="AMtx7mhhVC9vwd4pWuFZAbTMPiq6MTn2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45B97A-29DC-43CB-9A3E-93663B26C8BC}">
  <a:tblStyle styleId="{FE45B97A-29DC-43CB-9A3E-93663B26C8B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regular.fntdata"/><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Roboto-italic.fntdata"/><Relationship Id="rId41" Type="http://schemas.openxmlformats.org/officeDocument/2006/relationships/slide" Target="slides/slide35.xml"/><Relationship Id="rId85" Type="http://schemas.openxmlformats.org/officeDocument/2006/relationships/font" Target="fonts/Roboto-bold.fntdata"/><Relationship Id="rId44" Type="http://schemas.openxmlformats.org/officeDocument/2006/relationships/slide" Target="slides/slide38.xml"/><Relationship Id="rId88" Type="http://schemas.openxmlformats.org/officeDocument/2006/relationships/font" Target="fonts/ZillaSlabHighlight-regular.fntdata"/><Relationship Id="rId43" Type="http://schemas.openxmlformats.org/officeDocument/2006/relationships/slide" Target="slides/slide37.xml"/><Relationship Id="rId87" Type="http://schemas.openxmlformats.org/officeDocument/2006/relationships/font" Target="fonts/Roboto-boldItalic.fntdata"/><Relationship Id="rId46" Type="http://schemas.openxmlformats.org/officeDocument/2006/relationships/slide" Target="slides/slide40.xml"/><Relationship Id="rId45" Type="http://schemas.openxmlformats.org/officeDocument/2006/relationships/slide" Target="slides/slide39.xml"/><Relationship Id="rId89" Type="http://customschemas.google.com/relationships/presentationmetadata" Target="meta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NPC- nonplayer character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9799a214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349799a2140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49799a214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349799a2140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9799a214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49799a2140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9799a214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49799a2140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3f06523b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e3f06523b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3f06523b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e3f06523b9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3f06523b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e3f06523b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9c9598ea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349c9598eaa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3f06523b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e3f06523b9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3ef666298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3ef666298f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443605b9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443605b9b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43605b9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3443605b9b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49dbf9a6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349dbf9a6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43605b9b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3443605b9b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9dbf9a69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349dbf9a69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3ef66629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33ef666298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ef666298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33ef666298f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e3f06523b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2e3f06523b9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3f06523b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e3f06523b9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e3f06523b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e3f06523b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49c9598e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349c9598ea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599254faa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3599254faa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599254faa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3599254faa5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599254faa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3599254faa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599254faa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3599254faa5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49c9598ea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49c9598ea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49c9598ea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349c9598ea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e3f06523b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e3f06523b9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9c9598ea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349c9598eaa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e3f06523b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e3f06523b9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Add two burntown chart sprint 1 + 2 With user stories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e3f06523b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2e3f06523b9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599254fa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3599254fa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49c9598ea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349c9598eaa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599450e6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599450e6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599254faa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3599254faa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599254faa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3599254faa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570d0ec13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3570d0ec135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49c9598ea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349c9598eaa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570adca2d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3570adca2d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e3f06523b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e3f06523b9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have recorded each story and plan to do the same in future sprints.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e3f06523b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2e3f06523b9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might be more accurate:</a:t>
            </a:r>
            <a:br>
              <a:rPr lang="en"/>
            </a:br>
            <a:br>
              <a:rPr lang="en"/>
            </a:br>
            <a:r>
              <a:rPr lang="en"/>
              <a:t>Total Estimated Points : 288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Total Points Delivered: 207</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Total Points carried Over: 81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Team Velocity : 207/288 = 0.718*</a:t>
            </a:r>
            <a:br>
              <a:rPr lang="en"/>
            </a:br>
            <a:r>
              <a:rPr lang="en">
                <a:solidFill>
                  <a:schemeClr val="dk1"/>
                </a:solidFill>
              </a:rPr>
              <a:t>Velocity is the total completed story points per sprint: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Velocity=Total Points Delivered=207</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ratio you calculated (</a:t>
            </a:r>
            <a:r>
              <a:rPr b="1" lang="en">
                <a:solidFill>
                  <a:schemeClr val="dk1"/>
                </a:solidFill>
              </a:rPr>
              <a:t>207/288 = 0.718</a:t>
            </a:r>
            <a:r>
              <a:rPr lang="en">
                <a:solidFill>
                  <a:schemeClr val="dk1"/>
                </a:solidFill>
              </a:rPr>
              <a:t>) represents the </a:t>
            </a:r>
            <a:r>
              <a:rPr b="1" lang="en">
                <a:solidFill>
                  <a:schemeClr val="dk1"/>
                </a:solidFill>
              </a:rPr>
              <a:t>completion rate</a:t>
            </a:r>
            <a:r>
              <a:rPr lang="en">
                <a:solidFill>
                  <a:schemeClr val="dk1"/>
                </a:solidFill>
              </a:rPr>
              <a:t> (71.8%), which is useful for analyzing sprint efficiency but is not the velocity metric itself.</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3f06523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2e3f06523b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remove introduction improvement point</a:t>
            </a:r>
            <a:endParaRPr/>
          </a:p>
          <a:p>
            <a:pPr indent="0" lvl="0" marL="0" rtl="0" algn="l">
              <a:lnSpc>
                <a:spcPct val="115000"/>
              </a:lnSpc>
              <a:spcBef>
                <a:spcPts val="0"/>
              </a:spcBef>
              <a:spcAft>
                <a:spcPts val="0"/>
              </a:spcAft>
              <a:buClr>
                <a:schemeClr val="dk1"/>
              </a:buClr>
              <a:buSzPts val="1100"/>
              <a:buFont typeface="Arial"/>
              <a:buNone/>
            </a:pPr>
            <a:r>
              <a:rPr lang="en"/>
              <a:t>- keep only improvement points that you learn in this class (Agile related things)</a:t>
            </a:r>
            <a:endParaRPr/>
          </a:p>
          <a:p>
            <a:pPr indent="0" lvl="0" marL="0" rtl="0" algn="l">
              <a:lnSpc>
                <a:spcPct val="115000"/>
              </a:lnSpc>
              <a:spcBef>
                <a:spcPts val="0"/>
              </a:spcBef>
              <a:spcAft>
                <a:spcPts val="0"/>
              </a:spcAft>
              <a:buClr>
                <a:schemeClr val="dk1"/>
              </a:buClr>
              <a:buSzPts val="1100"/>
              <a:buFont typeface="Arial"/>
              <a:buNone/>
            </a:pPr>
            <a:r>
              <a:rPr lang="en"/>
              <a:t>- project description: "unlike competitors our". we have it but need it earlier</a:t>
            </a:r>
            <a:endParaRPr/>
          </a:p>
          <a:p>
            <a:pPr indent="0" lvl="0" marL="0" rtl="0" algn="l">
              <a:lnSpc>
                <a:spcPct val="115000"/>
              </a:lnSpc>
              <a:spcBef>
                <a:spcPts val="0"/>
              </a:spcBef>
              <a:spcAft>
                <a:spcPts val="0"/>
              </a:spcAft>
              <a:buClr>
                <a:schemeClr val="dk1"/>
              </a:buClr>
              <a:buSzPts val="1100"/>
              <a:buFont typeface="Arial"/>
              <a:buNone/>
            </a:pPr>
            <a:r>
              <a:rPr lang="en"/>
              <a:t>- tech stack: separate slides. maybe?</a:t>
            </a:r>
            <a:endParaRPr/>
          </a:p>
          <a:p>
            <a:pPr indent="0" lvl="0" marL="0" rtl="0" algn="l">
              <a:lnSpc>
                <a:spcPct val="115000"/>
              </a:lnSpc>
              <a:spcBef>
                <a:spcPts val="0"/>
              </a:spcBef>
              <a:spcAft>
                <a:spcPts val="0"/>
              </a:spcAft>
              <a:buClr>
                <a:schemeClr val="dk1"/>
              </a:buClr>
              <a:buSzPts val="1100"/>
              <a:buFont typeface="Arial"/>
              <a:buNone/>
            </a:pPr>
            <a:r>
              <a:rPr lang="en"/>
              <a:t>- agenda numbers are wrong</a:t>
            </a:r>
            <a:endParaRPr/>
          </a:p>
          <a:p>
            <a:pPr indent="0" lvl="0" marL="0" rtl="0" algn="l">
              <a:lnSpc>
                <a:spcPct val="115000"/>
              </a:lnSpc>
              <a:spcBef>
                <a:spcPts val="0"/>
              </a:spcBef>
              <a:spcAft>
                <a:spcPts val="0"/>
              </a:spcAft>
              <a:buClr>
                <a:schemeClr val="dk1"/>
              </a:buClr>
              <a:buSzPts val="1100"/>
              <a:buFont typeface="Arial"/>
              <a:buNone/>
            </a:pPr>
            <a:r>
              <a:rPr lang="en"/>
              <a:t>- schedule is good</a:t>
            </a:r>
            <a:endParaRPr/>
          </a:p>
          <a:p>
            <a:pPr indent="0" lvl="0" marL="0" rtl="0" algn="l">
              <a:lnSpc>
                <a:spcPct val="115000"/>
              </a:lnSpc>
              <a:spcBef>
                <a:spcPts val="0"/>
              </a:spcBef>
              <a:spcAft>
                <a:spcPts val="0"/>
              </a:spcAft>
              <a:buClr>
                <a:schemeClr val="dk1"/>
              </a:buClr>
              <a:buSzPts val="1100"/>
              <a:buFont typeface="Arial"/>
              <a:buNone/>
            </a:pPr>
            <a:r>
              <a:rPr lang="en"/>
              <a:t>- crop the sequence diagrams into events and name them</a:t>
            </a:r>
            <a:endParaRPr/>
          </a:p>
          <a:p>
            <a:pPr indent="0" lvl="0" marL="0" rtl="0" algn="l">
              <a:lnSpc>
                <a:spcPct val="115000"/>
              </a:lnSpc>
              <a:spcBef>
                <a:spcPts val="0"/>
              </a:spcBef>
              <a:spcAft>
                <a:spcPts val="0"/>
              </a:spcAft>
              <a:buClr>
                <a:schemeClr val="dk1"/>
              </a:buClr>
              <a:buSzPts val="1100"/>
              <a:buFont typeface="Arial"/>
              <a:buNone/>
            </a:pPr>
            <a:r>
              <a:rPr lang="en"/>
              <a:t>- forgot comma for us_10 "as a user, "</a:t>
            </a:r>
            <a:endParaRPr/>
          </a:p>
          <a:p>
            <a:pPr indent="0" lvl="0" marL="0" rtl="0" algn="l">
              <a:lnSpc>
                <a:spcPct val="115000"/>
              </a:lnSpc>
              <a:spcBef>
                <a:spcPts val="0"/>
              </a:spcBef>
              <a:spcAft>
                <a:spcPts val="0"/>
              </a:spcAft>
              <a:buClr>
                <a:schemeClr val="dk1"/>
              </a:buClr>
              <a:buSzPts val="1100"/>
              <a:buFont typeface="Arial"/>
              <a:buNone/>
            </a:pPr>
            <a:r>
              <a:rPr lang="en"/>
              <a:t>- feature column is not needed</a:t>
            </a:r>
            <a:endParaRPr/>
          </a:p>
          <a:p>
            <a:pPr indent="0" lvl="0" marL="0" rtl="0" algn="l">
              <a:lnSpc>
                <a:spcPct val="115000"/>
              </a:lnSpc>
              <a:spcBef>
                <a:spcPts val="0"/>
              </a:spcBef>
              <a:spcAft>
                <a:spcPts val="0"/>
              </a:spcAft>
              <a:buClr>
                <a:schemeClr val="dk1"/>
              </a:buClr>
              <a:buSzPts val="1100"/>
              <a:buFont typeface="Arial"/>
              <a:buNone/>
            </a:pPr>
            <a:r>
              <a:rPr lang="en"/>
              <a:t>- use last sprint as reference </a:t>
            </a:r>
            <a:endParaRPr/>
          </a:p>
          <a:p>
            <a:pPr indent="0" lvl="0" marL="0" rtl="0" algn="l">
              <a:lnSpc>
                <a:spcPct val="115000"/>
              </a:lnSpc>
              <a:spcBef>
                <a:spcPts val="0"/>
              </a:spcBef>
              <a:spcAft>
                <a:spcPts val="0"/>
              </a:spcAft>
              <a:buClr>
                <a:schemeClr val="dk1"/>
              </a:buClr>
              <a:buSzPts val="1100"/>
              <a:buFont typeface="Arial"/>
              <a:buNone/>
            </a:pPr>
            <a:r>
              <a:rPr lang="en"/>
              <a:t>- user stories need to be same writing style</a:t>
            </a:r>
            <a:endParaRPr/>
          </a:p>
          <a:p>
            <a:pPr indent="0" lvl="0" marL="0" rtl="0" algn="l">
              <a:lnSpc>
                <a:spcPct val="115000"/>
              </a:lnSpc>
              <a:spcBef>
                <a:spcPts val="0"/>
              </a:spcBef>
              <a:spcAft>
                <a:spcPts val="0"/>
              </a:spcAft>
              <a:buClr>
                <a:schemeClr val="dk1"/>
              </a:buClr>
              <a:buSzPts val="1100"/>
              <a:buFont typeface="Arial"/>
              <a:buNone/>
            </a:pPr>
            <a:r>
              <a:rPr lang="en"/>
              <a:t>- use modified fib numbers</a:t>
            </a:r>
            <a:endParaRPr/>
          </a:p>
          <a:p>
            <a:pPr indent="0" lvl="0" marL="0" rtl="0" algn="l">
              <a:lnSpc>
                <a:spcPct val="115000"/>
              </a:lnSpc>
              <a:spcBef>
                <a:spcPts val="0"/>
              </a:spcBef>
              <a:spcAft>
                <a:spcPts val="0"/>
              </a:spcAft>
              <a:buClr>
                <a:schemeClr val="dk1"/>
              </a:buClr>
              <a:buSzPts val="1100"/>
              <a:buFont typeface="Arial"/>
              <a:buNone/>
            </a:pPr>
            <a:r>
              <a:rPr lang="en"/>
              <a:t>- cap the story points and then break it into smaller (ours </a:t>
            </a:r>
            <a:endParaRPr/>
          </a:p>
          <a:p>
            <a:pPr indent="0" lvl="0" marL="0" rtl="0" algn="l">
              <a:lnSpc>
                <a:spcPct val="115000"/>
              </a:lnSpc>
              <a:spcBef>
                <a:spcPts val="0"/>
              </a:spcBef>
              <a:spcAft>
                <a:spcPts val="0"/>
              </a:spcAft>
              <a:buClr>
                <a:schemeClr val="dk1"/>
              </a:buClr>
              <a:buSzPts val="1100"/>
              <a:buFont typeface="Arial"/>
              <a:buNone/>
            </a:pPr>
            <a:r>
              <a:rPr lang="en"/>
              <a:t>- need user role (player)</a:t>
            </a:r>
            <a:endParaRPr/>
          </a:p>
          <a:p>
            <a:pPr indent="0" lvl="0" marL="0" rtl="0" algn="l">
              <a:lnSpc>
                <a:spcPct val="115000"/>
              </a:lnSpc>
              <a:spcBef>
                <a:spcPts val="0"/>
              </a:spcBef>
              <a:spcAft>
                <a:spcPts val="0"/>
              </a:spcAft>
              <a:buClr>
                <a:schemeClr val="dk1"/>
              </a:buClr>
              <a:buSzPts val="1100"/>
              <a:buFont typeface="Arial"/>
              <a:buNone/>
            </a:pPr>
            <a:r>
              <a:rPr lang="en"/>
              <a:t>- add an admin role</a:t>
            </a:r>
            <a:endParaRPr/>
          </a:p>
          <a:p>
            <a:pPr indent="0" lvl="0" marL="0" rtl="0" algn="l">
              <a:lnSpc>
                <a:spcPct val="115000"/>
              </a:lnSpc>
              <a:spcBef>
                <a:spcPts val="0"/>
              </a:spcBef>
              <a:spcAft>
                <a:spcPts val="0"/>
              </a:spcAft>
              <a:buClr>
                <a:schemeClr val="dk1"/>
              </a:buClr>
              <a:buSzPts val="1100"/>
              <a:buFont typeface="Arial"/>
              <a:buNone/>
            </a:pPr>
            <a:r>
              <a:rPr lang="en"/>
              <a:t>- dont need backlog overview (dont need sprints in there) can leave it but not required</a:t>
            </a:r>
            <a:endParaRPr/>
          </a:p>
          <a:p>
            <a:pPr indent="0" lvl="0" marL="0" rtl="0" algn="l">
              <a:lnSpc>
                <a:spcPct val="115000"/>
              </a:lnSpc>
              <a:spcBef>
                <a:spcPts val="0"/>
              </a:spcBef>
              <a:spcAft>
                <a:spcPts val="0"/>
              </a:spcAft>
              <a:buClr>
                <a:schemeClr val="dk1"/>
              </a:buClr>
              <a:buSzPts val="1100"/>
              <a:buFont typeface="Arial"/>
              <a:buNone/>
            </a:pPr>
            <a:r>
              <a:rPr lang="en"/>
              <a:t>- US_19 has same acceptance criteria</a:t>
            </a:r>
            <a:endParaRPr/>
          </a:p>
          <a:p>
            <a:pPr indent="0" lvl="0" marL="0" rtl="0" algn="l">
              <a:lnSpc>
                <a:spcPct val="115000"/>
              </a:lnSpc>
              <a:spcBef>
                <a:spcPts val="0"/>
              </a:spcBef>
              <a:spcAft>
                <a:spcPts val="0"/>
              </a:spcAft>
              <a:buClr>
                <a:schemeClr val="dk1"/>
              </a:buClr>
              <a:buSzPts val="1100"/>
              <a:buFont typeface="Arial"/>
              <a:buNone/>
            </a:pPr>
            <a:r>
              <a:rPr lang="en"/>
              <a:t>- add title to excel screenshots</a:t>
            </a:r>
            <a:endParaRPr/>
          </a:p>
          <a:p>
            <a:pPr indent="0" lvl="0" marL="0" rtl="0" algn="l">
              <a:lnSpc>
                <a:spcPct val="115000"/>
              </a:lnSpc>
              <a:spcBef>
                <a:spcPts val="0"/>
              </a:spcBef>
              <a:spcAft>
                <a:spcPts val="0"/>
              </a:spcAft>
              <a:buClr>
                <a:schemeClr val="dk1"/>
              </a:buClr>
              <a:buSzPts val="1100"/>
              <a:buFont typeface="Arial"/>
              <a:buNone/>
            </a:pPr>
            <a:r>
              <a:rPr lang="en"/>
              <a:t>- testcase: liked that we have passed and fail, who did, when executed</a:t>
            </a:r>
            <a:endParaRPr/>
          </a:p>
          <a:p>
            <a:pPr indent="0" lvl="0" marL="0" rtl="0" algn="l">
              <a:lnSpc>
                <a:spcPct val="115000"/>
              </a:lnSpc>
              <a:spcBef>
                <a:spcPts val="0"/>
              </a:spcBef>
              <a:spcAft>
                <a:spcPts val="0"/>
              </a:spcAft>
              <a:buClr>
                <a:schemeClr val="dk1"/>
              </a:buClr>
              <a:buSzPts val="1100"/>
              <a:buFont typeface="Arial"/>
              <a:buNone/>
            </a:pPr>
            <a:r>
              <a:rPr lang="en"/>
              <a:t>- actual result for test case needed</a:t>
            </a:r>
            <a:endParaRPr/>
          </a:p>
          <a:p>
            <a:pPr indent="0" lvl="0" marL="0" rtl="0" algn="l">
              <a:lnSpc>
                <a:spcPct val="115000"/>
              </a:lnSpc>
              <a:spcBef>
                <a:spcPts val="0"/>
              </a:spcBef>
              <a:spcAft>
                <a:spcPts val="0"/>
              </a:spcAft>
              <a:buClr>
                <a:schemeClr val="dk1"/>
              </a:buClr>
              <a:buSzPts val="1100"/>
              <a:buFont typeface="Arial"/>
              <a:buNone/>
            </a:pPr>
            <a:r>
              <a:rPr lang="en"/>
              <a:t>- another column for test cases: user story ref</a:t>
            </a:r>
            <a:endParaRPr/>
          </a:p>
          <a:p>
            <a:pPr indent="0" lvl="0" marL="0" rtl="0" algn="l">
              <a:lnSpc>
                <a:spcPct val="115000"/>
              </a:lnSpc>
              <a:spcBef>
                <a:spcPts val="0"/>
              </a:spcBef>
              <a:spcAft>
                <a:spcPts val="0"/>
              </a:spcAft>
              <a:buClr>
                <a:schemeClr val="dk1"/>
              </a:buClr>
              <a:buSzPts val="1100"/>
              <a:buFont typeface="Arial"/>
              <a:buNone/>
            </a:pPr>
            <a:r>
              <a:rPr lang="en"/>
              <a:t>- relative sizing something for sprint 1 backlog (I hope you got it Farham because I zoned out)</a:t>
            </a:r>
            <a:endParaRPr/>
          </a:p>
          <a:p>
            <a:pPr indent="0" lvl="0" marL="0" rtl="0" algn="l">
              <a:lnSpc>
                <a:spcPct val="115000"/>
              </a:lnSpc>
              <a:spcBef>
                <a:spcPts val="0"/>
              </a:spcBef>
              <a:spcAft>
                <a:spcPts val="0"/>
              </a:spcAft>
              <a:buClr>
                <a:schemeClr val="dk1"/>
              </a:buClr>
              <a:buSzPts val="1100"/>
              <a:buFont typeface="Arial"/>
              <a:buNone/>
            </a:pPr>
            <a:r>
              <a:rPr lang="en"/>
              <a:t>- subtask dont have points </a:t>
            </a:r>
            <a:endParaRPr/>
          </a:p>
          <a:p>
            <a:pPr indent="0" lvl="0" marL="0" rtl="0" algn="l">
              <a:lnSpc>
                <a:spcPct val="115000"/>
              </a:lnSpc>
              <a:spcBef>
                <a:spcPts val="0"/>
              </a:spcBef>
              <a:spcAft>
                <a:spcPts val="0"/>
              </a:spcAft>
              <a:buClr>
                <a:schemeClr val="dk1"/>
              </a:buClr>
              <a:buSzPts val="1100"/>
              <a:buFont typeface="Arial"/>
              <a:buNone/>
            </a:pPr>
            <a:r>
              <a:rPr lang="en"/>
              <a:t>- Velocity have to be corrected based on big</a:t>
            </a:r>
            <a:endParaRPr/>
          </a:p>
          <a:p>
            <a:pPr indent="0" lvl="0" marL="0" rtl="0" algn="l">
              <a:lnSpc>
                <a:spcPct val="115000"/>
              </a:lnSpc>
              <a:spcBef>
                <a:spcPts val="0"/>
              </a:spcBef>
              <a:spcAft>
                <a:spcPts val="0"/>
              </a:spcAft>
              <a:buClr>
                <a:schemeClr val="dk1"/>
              </a:buClr>
              <a:buSzPts val="1100"/>
              <a:buFont typeface="Arial"/>
              <a:buNone/>
            </a:pPr>
            <a:r>
              <a:rPr lang="en"/>
              <a:t>- Ratio isn't given </a:t>
            </a:r>
            <a:endParaRPr/>
          </a:p>
          <a:p>
            <a:pPr indent="0" lvl="0" marL="0" rtl="0" algn="l">
              <a:lnSpc>
                <a:spcPct val="115000"/>
              </a:lnSpc>
              <a:spcBef>
                <a:spcPts val="0"/>
              </a:spcBef>
              <a:spcAft>
                <a:spcPts val="0"/>
              </a:spcAft>
              <a:buClr>
                <a:schemeClr val="dk1"/>
              </a:buClr>
              <a:buSzPts val="1100"/>
              <a:buFont typeface="Arial"/>
              <a:buNone/>
            </a:pPr>
            <a:r>
              <a:rPr lang="en"/>
              <a:t>- Burndown chart: should start from the gray line</a:t>
            </a:r>
            <a:endParaRPr/>
          </a:p>
          <a:p>
            <a:pPr indent="0" lvl="0" marL="0" rtl="0" algn="l">
              <a:lnSpc>
                <a:spcPct val="115000"/>
              </a:lnSpc>
              <a:spcBef>
                <a:spcPts val="0"/>
              </a:spcBef>
              <a:spcAft>
                <a:spcPts val="0"/>
              </a:spcAft>
              <a:buClr>
                <a:schemeClr val="dk1"/>
              </a:buClr>
              <a:buSzPts val="1100"/>
              <a:buFont typeface="Arial"/>
              <a:buNone/>
            </a:pPr>
            <a:r>
              <a:rPr lang="en"/>
              <a:t>- only user stories carry over not the task (sprint 1 backlog)</a:t>
            </a:r>
            <a:endParaRPr/>
          </a:p>
          <a:p>
            <a:pPr indent="0" lvl="0" marL="0" rtl="0" algn="l">
              <a:lnSpc>
                <a:spcPct val="115000"/>
              </a:lnSpc>
              <a:spcBef>
                <a:spcPts val="0"/>
              </a:spcBef>
              <a:spcAft>
                <a:spcPts val="0"/>
              </a:spcAft>
              <a:buSzPts val="1100"/>
              <a:buNone/>
            </a:pPr>
            <a:r>
              <a:rPr lang="en"/>
              <a:t>- in ppt, run them through timeline of events in burndown chart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t>- take out sprint review for sprint 0 (keyword thing)</a:t>
            </a:r>
            <a:endParaRPr/>
          </a:p>
          <a:p>
            <a:pPr indent="0" lvl="0" marL="0" rtl="0" algn="l">
              <a:lnSpc>
                <a:spcPct val="115000"/>
              </a:lnSpc>
              <a:spcBef>
                <a:spcPts val="0"/>
              </a:spcBef>
              <a:spcAft>
                <a:spcPts val="0"/>
              </a:spcAft>
              <a:buClr>
                <a:schemeClr val="dk1"/>
              </a:buClr>
              <a:buSzPts val="1100"/>
              <a:buFont typeface="Arial"/>
              <a:buNone/>
            </a:pPr>
            <a:r>
              <a:rPr lang="en"/>
              <a:t>- prototype link good</a:t>
            </a:r>
            <a:endParaRPr/>
          </a:p>
          <a:p>
            <a:pPr indent="0" lvl="0" marL="0" rtl="0" algn="l">
              <a:lnSpc>
                <a:spcPct val="115000"/>
              </a:lnSpc>
              <a:spcBef>
                <a:spcPts val="0"/>
              </a:spcBef>
              <a:spcAft>
                <a:spcPts val="0"/>
              </a:spcAft>
              <a:buClr>
                <a:schemeClr val="dk1"/>
              </a:buClr>
              <a:buSzPts val="1100"/>
              <a:buFont typeface="Arial"/>
              <a:buNone/>
            </a:pPr>
            <a:r>
              <a:rPr lang="en"/>
              <a:t>- prototype needs to be something that works (simple is fine)</a:t>
            </a:r>
            <a:endParaRPr/>
          </a:p>
          <a:p>
            <a:pPr indent="0" lvl="0" marL="0" rtl="0" algn="l">
              <a:lnSpc>
                <a:spcPct val="115000"/>
              </a:lnSpc>
              <a:spcBef>
                <a:spcPts val="0"/>
              </a:spcBef>
              <a:spcAft>
                <a:spcPts val="0"/>
              </a:spcAft>
              <a:buClr>
                <a:schemeClr val="dk1"/>
              </a:buClr>
              <a:buSzPts val="1100"/>
              <a:buFont typeface="Arial"/>
              <a:buNone/>
            </a:pPr>
            <a:r>
              <a:rPr lang="en"/>
              <a:t>- not everyone participated - retrospective</a:t>
            </a:r>
            <a:endParaRPr/>
          </a:p>
          <a:p>
            <a:pPr indent="0" lvl="0" marL="0" rtl="0" algn="l">
              <a:lnSpc>
                <a:spcPct val="115000"/>
              </a:lnSpc>
              <a:spcBef>
                <a:spcPts val="0"/>
              </a:spcBef>
              <a:spcAft>
                <a:spcPts val="0"/>
              </a:spcAft>
              <a:buClr>
                <a:schemeClr val="dk1"/>
              </a:buClr>
              <a:buSzPts val="1100"/>
              <a:buFont typeface="Arial"/>
              <a:buNone/>
            </a:pPr>
            <a:r>
              <a:rPr lang="en"/>
              <a:t>- not everyone participated - sprint planning</a:t>
            </a:r>
            <a:endParaRPr/>
          </a:p>
          <a:p>
            <a:pPr indent="0" lvl="0" marL="0" rtl="0" algn="l">
              <a:lnSpc>
                <a:spcPct val="115000"/>
              </a:lnSpc>
              <a:spcBef>
                <a:spcPts val="0"/>
              </a:spcBef>
              <a:spcAft>
                <a:spcPts val="0"/>
              </a:spcAft>
              <a:buClr>
                <a:schemeClr val="dk1"/>
              </a:buClr>
              <a:buSzPts val="1100"/>
              <a:buFont typeface="Arial"/>
              <a:buNone/>
            </a:pPr>
            <a:r>
              <a:rPr lang="en"/>
              <a:t>- not everyone participated - presentation</a:t>
            </a:r>
            <a:endParaRPr/>
          </a:p>
          <a:p>
            <a:pPr indent="0" lvl="0" marL="0" rtl="0" algn="l">
              <a:lnSpc>
                <a:spcPct val="115000"/>
              </a:lnSpc>
              <a:spcBef>
                <a:spcPts val="0"/>
              </a:spcBef>
              <a:spcAft>
                <a:spcPts val="0"/>
              </a:spcAft>
              <a:buClr>
                <a:schemeClr val="dk1"/>
              </a:buClr>
              <a:buSzPts val="1100"/>
              <a:buFont typeface="Arial"/>
              <a:buNone/>
            </a:pPr>
            <a:r>
              <a:rPr lang="en"/>
              <a:t>- need introductions</a:t>
            </a:r>
            <a:endParaRPr/>
          </a:p>
          <a:p>
            <a:pPr indent="0" lvl="0" marL="0" rtl="0" algn="l">
              <a:lnSpc>
                <a:spcPct val="115000"/>
              </a:lnSpc>
              <a:spcBef>
                <a:spcPts val="0"/>
              </a:spcBef>
              <a:spcAft>
                <a:spcPts val="0"/>
              </a:spcAft>
              <a:buClr>
                <a:schemeClr val="dk1"/>
              </a:buClr>
              <a:buSzPts val="1100"/>
              <a:buFont typeface="Arial"/>
              <a:buNone/>
            </a:pPr>
            <a:r>
              <a:rPr lang="en"/>
              <a:t>- demo link on the wiki: video is fine (timestamp youtube video)</a:t>
            </a:r>
            <a:endParaRPr/>
          </a:p>
          <a:p>
            <a:pPr indent="0" lvl="0" marL="0" rtl="0" algn="l">
              <a:lnSpc>
                <a:spcPct val="115000"/>
              </a:lnSpc>
              <a:spcBef>
                <a:spcPts val="0"/>
              </a:spcBef>
              <a:spcAft>
                <a:spcPts val="0"/>
              </a:spcAft>
              <a:buClr>
                <a:schemeClr val="dk1"/>
              </a:buClr>
              <a:buSzPts val="1100"/>
              <a:buFont typeface="Arial"/>
              <a:buNone/>
            </a:pPr>
            <a:r>
              <a:rPr lang="en"/>
              <a:t>- deliverable to sprint (keyword change)</a:t>
            </a:r>
            <a:endParaRPr/>
          </a:p>
          <a:p>
            <a:pPr indent="0" lvl="0" marL="0" rtl="0" algn="l">
              <a:lnSpc>
                <a:spcPct val="115000"/>
              </a:lnSpc>
              <a:spcBef>
                <a:spcPts val="0"/>
              </a:spcBef>
              <a:spcAft>
                <a:spcPts val="0"/>
              </a:spcAft>
              <a:buClr>
                <a:schemeClr val="dk1"/>
              </a:buClr>
              <a:buSzPts val="1100"/>
              <a:buFont typeface="Arial"/>
              <a:buNone/>
            </a:pPr>
            <a:r>
              <a:rPr lang="en"/>
              <a:t>- look at team 2 tech presentation</a:t>
            </a:r>
            <a:endParaRPr/>
          </a:p>
          <a:p>
            <a:pPr indent="0" lvl="0" marL="0" rtl="0" algn="l">
              <a:lnSpc>
                <a:spcPct val="115000"/>
              </a:lnSpc>
              <a:spcBef>
                <a:spcPts val="0"/>
              </a:spcBef>
              <a:spcAft>
                <a:spcPts val="0"/>
              </a:spcAft>
              <a:buClr>
                <a:schemeClr val="dk1"/>
              </a:buClr>
              <a:buSzPts val="1100"/>
              <a:buFont typeface="Arial"/>
              <a:buNone/>
            </a:pPr>
            <a:r>
              <a:rPr lang="en"/>
              <a:t>- show some code in the demo</a:t>
            </a:r>
            <a:endParaRPr/>
          </a:p>
          <a:p>
            <a:pPr indent="0" lvl="0" marL="0" rtl="0" algn="l">
              <a:lnSpc>
                <a:spcPct val="115000"/>
              </a:lnSpc>
              <a:spcBef>
                <a:spcPts val="0"/>
              </a:spcBef>
              <a:spcAft>
                <a:spcPts val="0"/>
              </a:spcAft>
              <a:buClr>
                <a:schemeClr val="dk1"/>
              </a:buClr>
              <a:buSzPts val="1100"/>
              <a:buFont typeface="Arial"/>
              <a:buNone/>
            </a:pPr>
            <a:r>
              <a:rPr lang="en"/>
              <a:t>- dot voting (3-5 votes, can put all in one ticket or spread,</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3ee4ef880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33ee4ef8808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498a2c0f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3498a2c0f7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CHoose any, one is smoother that why i put here - farham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Today, we’re going to look at what went well, what went terribly wrong, and what we’re committing to for the next sprint</a:t>
            </a:r>
            <a:br>
              <a:rPr lang="en"/>
            </a:br>
            <a:br>
              <a:rPr lang="en"/>
            </a:br>
            <a:r>
              <a:rPr lang="en"/>
              <a:t>what actually went well? Surprisingly, alot</a:t>
            </a:r>
            <a:br>
              <a:rPr lang="en"/>
            </a:br>
            <a:br>
              <a:rPr lang="en"/>
            </a:br>
            <a:r>
              <a:rPr lang="en">
                <a:solidFill>
                  <a:schemeClr val="dk1"/>
                </a:solidFill>
              </a:rPr>
              <a:t>breaking them into task-focused discussions: 30% less time talking about our lives</a:t>
            </a:r>
            <a:br>
              <a:rPr lang="en"/>
            </a:br>
            <a:r>
              <a:rPr lang="en">
                <a:solidFill>
                  <a:schemeClr val="dk1"/>
                </a:solidFill>
              </a:rPr>
              <a:t>XP: programming, continuous integration,</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actually met our deadlines and even padded in some extra time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also broke down communication barriers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On the tech side, feature branches made merging code easier, and Figma streamlined our design work</a:t>
            </a:r>
            <a:br>
              <a:rPr lang="en">
                <a:solidFill>
                  <a:schemeClr val="dk1"/>
                </a:solidFill>
              </a:rPr>
            </a:br>
            <a:r>
              <a:rPr lang="en">
                <a:solidFill>
                  <a:schemeClr val="dk1"/>
                </a:solidFill>
              </a:rPr>
              <a:t>Overall, we had a solid sprint</a:t>
            </a:r>
            <a:br>
              <a:rPr lang="en">
                <a:solidFill>
                  <a:schemeClr val="dk1"/>
                </a:solidFill>
              </a:rPr>
            </a:br>
            <a:endParaRPr>
              <a:solidFill>
                <a:schemeClr val="dk1"/>
              </a:solidFill>
            </a:endParaRPr>
          </a:p>
          <a:p>
            <a:pPr indent="0" lvl="0" marL="0" rtl="0" algn="l">
              <a:lnSpc>
                <a:spcPct val="100000"/>
              </a:lnSpc>
              <a:spcBef>
                <a:spcPts val="0"/>
              </a:spcBef>
              <a:spcAft>
                <a:spcPts val="0"/>
              </a:spcAft>
              <a:buSzPts val="1100"/>
              <a:buNone/>
            </a:pPr>
            <a:br>
              <a:rPr lang="en">
                <a:solidFill>
                  <a:schemeClr val="dk1"/>
                </a:solidFill>
              </a:rPr>
            </a:br>
            <a:r>
              <a:rPr lang="en">
                <a:solidFill>
                  <a:schemeClr val="dk1"/>
                </a:solidFill>
              </a:rPr>
              <a:t>What went wrong is next and we need to atone for our sins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First, some of us need to be more confident in our opinions. If you get it wrong, its fine we wont all burst out in laughter (I promise) because most of the time we go through long discussions when you had the answer all along</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Next, response times were painfully slow at times: scheduling a meeting where everyone is available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also need to track dependencies better, or we’re going to keep running into blockers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technical analysis and risk assessment because pretending problems don’t exist doesn’t actually make them go away (example student loans)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Let’s work on identifying risks and breaking tasks into smaller subtasks</a:t>
            </a:r>
            <a:br>
              <a:rPr lang="en">
                <a:solidFill>
                  <a:schemeClr val="dk1"/>
                </a:solidFill>
              </a:rPr>
            </a:br>
            <a:br>
              <a:rPr lang="en">
                <a:solidFill>
                  <a:schemeClr val="dk1"/>
                </a:solidFill>
              </a:rPr>
            </a:br>
            <a:br>
              <a:rPr lang="en">
                <a:solidFill>
                  <a:schemeClr val="dk1"/>
                </a:solidFill>
              </a:rPr>
            </a:br>
            <a:r>
              <a:rPr lang="en">
                <a:solidFill>
                  <a:schemeClr val="dk1"/>
                </a:solidFill>
              </a:rPr>
              <a:t>here’s what we’re committing to</a:t>
            </a:r>
            <a:br>
              <a:rPr lang="en">
                <a:solidFill>
                  <a:schemeClr val="dk1"/>
                </a:solidFill>
              </a:rPr>
            </a:br>
            <a:r>
              <a:rPr lang="en">
                <a:solidFill>
                  <a:schemeClr val="dk1"/>
                </a:solidFill>
              </a:rPr>
              <a:t>Everyone should feel comfortable speaking up and contributing ideas</a:t>
            </a:r>
            <a:br>
              <a:rPr lang="en">
                <a:solidFill>
                  <a:schemeClr val="dk1"/>
                </a:solidFill>
              </a:rPr>
            </a:br>
            <a:r>
              <a:rPr lang="en">
                <a:solidFill>
                  <a:schemeClr val="dk1"/>
                </a:solidFill>
              </a:rPr>
              <a:t>We’ll refine our Jira board to make it more structured</a:t>
            </a:r>
            <a:br>
              <a:rPr lang="en">
                <a:solidFill>
                  <a:schemeClr val="dk1"/>
                </a:solidFill>
              </a:rPr>
            </a:br>
            <a:r>
              <a:rPr lang="en">
                <a:solidFill>
                  <a:schemeClr val="dk1"/>
                </a:solidFill>
              </a:rPr>
              <a:t>Better communication and participation about availability will help us stay aligned</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e3f06523b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e3f06523b9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e3f06523b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2e3f06523b9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4c68f6520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34c68f65204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e3f06523b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2e3f06523b9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e3f9ae7ab8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2e3f9ae7ab8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e3f06523b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2e3f06523b9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e3f9ae7ab8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2e3f9ae7ab8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e3f9ae7ab8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2e3f9ae7ab8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e3f9ae7ab8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2e3f9ae7ab8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4c68f6520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34c68f6520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570d0ec13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570d0ec13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599450e6e9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599450e6e9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e3f06523b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2e3f06523b9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9c9598e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349c9598e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1"/>
          <p:cNvSpPr txBox="1"/>
          <p:nvPr>
            <p:ph type="ctrTitle"/>
          </p:nvPr>
        </p:nvSpPr>
        <p:spPr>
          <a:xfrm>
            <a:off x="311708" y="744575"/>
            <a:ext cx="8520600" cy="2052600"/>
          </a:xfrm>
          <a:prstGeom prst="rect">
            <a:avLst/>
          </a:prstGeom>
          <a:noFill/>
          <a:ln>
            <a:noFill/>
          </a:ln>
          <a:effectLst>
            <a:outerShdw blurRad="57150" rotWithShape="0" algn="bl" dir="5400000" dist="19050">
              <a:srgbClr val="B7B7B7">
                <a:alpha val="48627"/>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30"/>
          <p:cNvSpPr txBox="1"/>
          <p:nvPr>
            <p:ph hasCustomPrompt="1" type="title"/>
          </p:nvPr>
        </p:nvSpPr>
        <p:spPr>
          <a:xfrm>
            <a:off x="311700" y="1106125"/>
            <a:ext cx="8520600" cy="1963500"/>
          </a:xfrm>
          <a:prstGeom prst="rect">
            <a:avLst/>
          </a:prstGeom>
          <a:noFill/>
          <a:ln>
            <a:noFill/>
          </a:ln>
          <a:effectLst>
            <a:outerShdw blurRad="57150" rotWithShape="0" algn="bl" dir="5400000" dist="19050">
              <a:srgbClr val="B7B7B7">
                <a:alpha val="48627"/>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 Slide">
  <p:cSld name="MAIN_POINT">
    <p:bg>
      <p:bgPr>
        <a:gradFill>
          <a:gsLst>
            <a:gs pos="0">
              <a:srgbClr val="0A2D35"/>
            </a:gs>
            <a:gs pos="100000">
              <a:srgbClr val="045962"/>
            </a:gs>
          </a:gsLst>
          <a:lin ang="5400012" scaled="0"/>
        </a:gradFill>
      </p:bgPr>
    </p:bg>
    <p:spTree>
      <p:nvGrpSpPr>
        <p:cNvPr id="15" name="Shape 15"/>
        <p:cNvGrpSpPr/>
        <p:nvPr/>
      </p:nvGrpSpPr>
      <p:grpSpPr>
        <a:xfrm>
          <a:off x="0" y="0"/>
          <a:ext cx="0" cy="0"/>
          <a:chOff x="0" y="0"/>
          <a:chExt cx="0" cy="0"/>
        </a:xfrm>
      </p:grpSpPr>
      <p:sp>
        <p:nvSpPr>
          <p:cNvPr id="16" name="Google Shape;16;p27"/>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 name="Google Shape;1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27"/>
          <p:cNvSpPr txBox="1"/>
          <p:nvPr>
            <p:ph idx="1" type="subTitle"/>
          </p:nvPr>
        </p:nvSpPr>
        <p:spPr>
          <a:xfrm>
            <a:off x="267225" y="864150"/>
            <a:ext cx="8430600" cy="3677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22"/>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3"/>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24"/>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5"/>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6"/>
          <p:cNvSpPr txBox="1"/>
          <p:nvPr>
            <p:ph type="title"/>
          </p:nvPr>
        </p:nvSpPr>
        <p:spPr>
          <a:xfrm>
            <a:off x="311700" y="555600"/>
            <a:ext cx="2808000" cy="755700"/>
          </a:xfrm>
          <a:prstGeom prst="rect">
            <a:avLst/>
          </a:prstGeom>
          <a:noFill/>
          <a:ln>
            <a:noFill/>
          </a:ln>
          <a:effectLst>
            <a:outerShdw blurRad="57150" rotWithShape="0" algn="bl" dir="5400000" dist="19050">
              <a:srgbClr val="B7B7B7">
                <a:alpha val="48627"/>
              </a:srgbClr>
            </a:outerShdw>
          </a:effectLst>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8"/>
          <p:cNvSpPr txBox="1"/>
          <p:nvPr>
            <p:ph type="title"/>
          </p:nvPr>
        </p:nvSpPr>
        <p:spPr>
          <a:xfrm>
            <a:off x="265500" y="1233175"/>
            <a:ext cx="4045200" cy="1482300"/>
          </a:xfrm>
          <a:prstGeom prst="rect">
            <a:avLst/>
          </a:prstGeom>
          <a:noFill/>
          <a:ln>
            <a:noFill/>
          </a:ln>
          <a:effectLst>
            <a:outerShdw blurRad="57150" rotWithShape="0" algn="bl" dir="5400000" dist="19050">
              <a:srgbClr val="B7B7B7">
                <a:alpha val="48627"/>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6" name="Google Shape;4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1pPr>
            <a:lvl2pPr lvl="1"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2pPr>
            <a:lvl3pPr lvl="2"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3pPr>
            <a:lvl4pPr lvl="3"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4pPr>
            <a:lvl5pPr lvl="4"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5pPr>
            <a:lvl6pPr lvl="5"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6pPr>
            <a:lvl7pPr lvl="6"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7pPr>
            <a:lvl8pPr lvl="7"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8pPr>
            <a:lvl9pPr lvl="8"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9pPr>
          </a:lstStyle>
          <a:p/>
        </p:txBody>
      </p:sp>
      <p:sp>
        <p:nvSpPr>
          <p:cNvPr id="7" name="Google Shape;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0"/>
          <p:cNvSpPr txBox="1"/>
          <p:nvPr/>
        </p:nvSpPr>
        <p:spPr>
          <a:xfrm>
            <a:off x="367750" y="4723825"/>
            <a:ext cx="964200" cy="2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9D9D9"/>
                </a:solidFill>
                <a:latin typeface="Arial"/>
                <a:ea typeface="Arial"/>
                <a:cs typeface="Arial"/>
                <a:sym typeface="Arial"/>
              </a:rPr>
              <a:t>04-10-2025</a:t>
            </a:r>
            <a:endParaRPr b="0" i="0" sz="1000" u="none" cap="none" strike="noStrike">
              <a:solidFill>
                <a:srgbClr val="D9D9D9"/>
              </a:solidFill>
              <a:latin typeface="Arial"/>
              <a:ea typeface="Arial"/>
              <a:cs typeface="Arial"/>
              <a:sym typeface="Arial"/>
            </a:endParaRPr>
          </a:p>
        </p:txBody>
      </p:sp>
      <p:sp>
        <p:nvSpPr>
          <p:cNvPr id="10" name="Google Shape;10;p20"/>
          <p:cNvSpPr txBox="1"/>
          <p:nvPr/>
        </p:nvSpPr>
        <p:spPr>
          <a:xfrm>
            <a:off x="4420100" y="4723825"/>
            <a:ext cx="964200" cy="272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D9D9D9"/>
                </a:solidFill>
                <a:latin typeface="Arial"/>
                <a:ea typeface="Arial"/>
                <a:cs typeface="Arial"/>
                <a:sym typeface="Arial"/>
              </a:rPr>
              <a:t>CodeSaurus</a:t>
            </a:r>
            <a:endParaRPr b="0" i="0" sz="1000" u="none" cap="none" strike="noStrike">
              <a:solidFill>
                <a:srgbClr val="D9D9D9"/>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0"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0.png"/><Relationship Id="rId9"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16.png"/><Relationship Id="rId8" Type="http://schemas.openxmlformats.org/officeDocument/2006/relationships/image" Target="../media/image28.png"/></Relationships>
</file>

<file path=ppt/slides/_rels/slide16.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3.jpg"/><Relationship Id="rId13" Type="http://schemas.openxmlformats.org/officeDocument/2006/relationships/image" Target="../media/image36.png"/><Relationship Id="rId12"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6.png"/><Relationship Id="rId9" Type="http://schemas.openxmlformats.org/officeDocument/2006/relationships/image" Target="../media/image69.png"/><Relationship Id="rId14" Type="http://schemas.openxmlformats.org/officeDocument/2006/relationships/image" Target="../media/image39.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3.jpg"/><Relationship Id="rId8"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76.jpg"/><Relationship Id="rId6"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27.png"/><Relationship Id="rId5"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github.com/htmw/2025S-Codesaurus/wiki"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htmw/2025S-Codesaurus"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ph type="ctrTitle"/>
          </p:nvPr>
        </p:nvSpPr>
        <p:spPr>
          <a:xfrm>
            <a:off x="1911100" y="1670550"/>
            <a:ext cx="5489400" cy="901200"/>
          </a:xfrm>
          <a:prstGeom prst="rect">
            <a:avLst/>
          </a:prstGeom>
          <a:noFill/>
          <a:ln>
            <a:noFill/>
          </a:ln>
          <a:effectLst>
            <a:outerShdw blurRad="57150" rotWithShape="0" algn="bl" dir="5400000" dist="19050">
              <a:schemeClr val="lt2">
                <a:alpha val="48630"/>
              </a:schemeClr>
            </a:outerShdw>
          </a:effectLst>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0"/>
              <a:buNone/>
            </a:pPr>
            <a:r>
              <a:rPr b="1" lang="en"/>
              <a:t>Q U E S T</a:t>
            </a:r>
            <a:endParaRPr b="1"/>
          </a:p>
        </p:txBody>
      </p:sp>
      <p:sp>
        <p:nvSpPr>
          <p:cNvPr id="58" name="Google Shape;58;p1"/>
          <p:cNvSpPr txBox="1"/>
          <p:nvPr>
            <p:ph type="ctrTitle"/>
          </p:nvPr>
        </p:nvSpPr>
        <p:spPr>
          <a:xfrm>
            <a:off x="1815550" y="2633600"/>
            <a:ext cx="5680500" cy="597000"/>
          </a:xfrm>
          <a:prstGeom prst="rect">
            <a:avLst/>
          </a:prstGeom>
          <a:noFill/>
          <a:ln>
            <a:noFill/>
          </a:ln>
          <a:effectLst>
            <a:outerShdw blurRad="57150" rotWithShape="0" algn="bl" dir="5400000" dist="19050">
              <a:schemeClr val="lt2">
                <a:alpha val="48630"/>
              </a:scheme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rgbClr val="000000"/>
              </a:buClr>
              <a:buSzPts val="990"/>
              <a:buFont typeface="Arial"/>
              <a:buNone/>
            </a:pPr>
            <a:r>
              <a:rPr i="1" lang="en" sz="1820">
                <a:solidFill>
                  <a:schemeClr val="lt2"/>
                </a:solidFill>
              </a:rPr>
              <a:t>A journey into the unknown, the choice is up to you</a:t>
            </a:r>
            <a:endParaRPr i="1" sz="3980">
              <a:solidFill>
                <a:schemeClr val="lt2"/>
              </a:solidFill>
            </a:endParaRPr>
          </a:p>
        </p:txBody>
      </p:sp>
      <p:sp>
        <p:nvSpPr>
          <p:cNvPr id="59" name="Google Shape;59;p1"/>
          <p:cNvSpPr txBox="1"/>
          <p:nvPr>
            <p:ph type="ctrTitle"/>
          </p:nvPr>
        </p:nvSpPr>
        <p:spPr>
          <a:xfrm>
            <a:off x="2791750" y="950900"/>
            <a:ext cx="3728100" cy="513900"/>
          </a:xfrm>
          <a:prstGeom prst="rect">
            <a:avLst/>
          </a:prstGeom>
          <a:noFill/>
          <a:ln>
            <a:noFill/>
          </a:ln>
          <a:effectLst>
            <a:outerShdw blurRad="57150" rotWithShape="0" algn="bl" dir="5400000" dist="19050">
              <a:schemeClr val="lt2">
                <a:alpha val="48630"/>
              </a:scheme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i="1" lang="en" sz="1520">
                <a:solidFill>
                  <a:schemeClr val="lt1"/>
                </a:solidFill>
              </a:rPr>
              <a:t>Sprint 3 MVP</a:t>
            </a:r>
            <a:endParaRPr i="1" sz="3680">
              <a:solidFill>
                <a:schemeClr val="lt1"/>
              </a:solidFill>
            </a:endParaRPr>
          </a:p>
        </p:txBody>
      </p:sp>
      <p:sp>
        <p:nvSpPr>
          <p:cNvPr id="60" name="Google Shape;60;p1"/>
          <p:cNvSpPr txBox="1"/>
          <p:nvPr>
            <p:ph type="ctrTitle"/>
          </p:nvPr>
        </p:nvSpPr>
        <p:spPr>
          <a:xfrm>
            <a:off x="2651550" y="3619625"/>
            <a:ext cx="3840900" cy="356700"/>
          </a:xfrm>
          <a:prstGeom prst="rect">
            <a:avLst/>
          </a:prstGeom>
          <a:noFill/>
          <a:ln>
            <a:noFill/>
          </a:ln>
          <a:effectLst>
            <a:outerShdw blurRad="57150" rotWithShape="0" algn="bl" dir="5400000" dist="19050">
              <a:schemeClr val="lt2">
                <a:alpha val="48630"/>
              </a:scheme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1100">
                <a:solidFill>
                  <a:schemeClr val="lt1"/>
                </a:solidFill>
              </a:rPr>
              <a:t>By Team CodeSaurus</a:t>
            </a:r>
            <a:endParaRPr sz="1100">
              <a:solidFill>
                <a:schemeClr val="lt1"/>
              </a:solidFil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Team Working Agreement</a:t>
            </a:r>
            <a:endParaRPr/>
          </a:p>
        </p:txBody>
      </p:sp>
      <p:sp>
        <p:nvSpPr>
          <p:cNvPr id="154" name="Google Shape;154;p15"/>
          <p:cNvSpPr txBox="1"/>
          <p:nvPr>
            <p:ph idx="1" type="subTitle"/>
          </p:nvPr>
        </p:nvSpPr>
        <p:spPr>
          <a:xfrm>
            <a:off x="267225" y="864150"/>
            <a:ext cx="4511700" cy="3677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523"/>
              <a:buNone/>
            </a:pPr>
            <a:r>
              <a:rPr b="1" lang="en" sz="1100"/>
              <a:t>Communication Expectations</a:t>
            </a:r>
            <a:endParaRPr b="1" sz="1100"/>
          </a:p>
          <a:p>
            <a:pPr indent="-292100" lvl="0" marL="457200" rtl="0" algn="just">
              <a:lnSpc>
                <a:spcPct val="100000"/>
              </a:lnSpc>
              <a:spcBef>
                <a:spcPts val="1000"/>
              </a:spcBef>
              <a:spcAft>
                <a:spcPts val="0"/>
              </a:spcAft>
              <a:buSzPts val="1000"/>
              <a:buChar char="●"/>
            </a:pPr>
            <a:r>
              <a:rPr lang="en" sz="1000"/>
              <a:t>Communication/Collaboration Channels: Slack, Zoom Meetings, Emails, GitHub, Google Workspace.</a:t>
            </a:r>
            <a:endParaRPr sz="1000"/>
          </a:p>
          <a:p>
            <a:pPr indent="-292100" lvl="0" marL="457200" rtl="0" algn="just">
              <a:lnSpc>
                <a:spcPct val="100000"/>
              </a:lnSpc>
              <a:spcBef>
                <a:spcPts val="1000"/>
              </a:spcBef>
              <a:spcAft>
                <a:spcPts val="0"/>
              </a:spcAft>
              <a:buSzPts val="1000"/>
              <a:buChar char="●"/>
            </a:pPr>
            <a:r>
              <a:rPr lang="en" sz="1000"/>
              <a:t>All opinions and recommendations should be respected and taken into consideration during the decision making process.</a:t>
            </a:r>
            <a:endParaRPr sz="1000"/>
          </a:p>
          <a:p>
            <a:pPr indent="-292100" lvl="0" marL="457200" rtl="0" algn="just">
              <a:lnSpc>
                <a:spcPct val="100000"/>
              </a:lnSpc>
              <a:spcBef>
                <a:spcPts val="1000"/>
              </a:spcBef>
              <a:spcAft>
                <a:spcPts val="0"/>
              </a:spcAft>
              <a:buSzPts val="1000"/>
              <a:buChar char="●"/>
            </a:pPr>
            <a:r>
              <a:rPr lang="en" sz="1000"/>
              <a:t>In the event where a team member may want to divert away from a planned activity due to any reason, the team should be informed with a short description of the change on the communication channel.</a:t>
            </a:r>
            <a:endParaRPr sz="1000"/>
          </a:p>
          <a:p>
            <a:pPr indent="-292100" lvl="0" marL="457200" rtl="0" algn="just">
              <a:lnSpc>
                <a:spcPct val="100000"/>
              </a:lnSpc>
              <a:spcBef>
                <a:spcPts val="1000"/>
              </a:spcBef>
              <a:spcAft>
                <a:spcPts val="0"/>
              </a:spcAft>
              <a:buSzPts val="1000"/>
              <a:buChar char="●"/>
            </a:pPr>
            <a:r>
              <a:rPr lang="en" sz="1000"/>
              <a:t>In the event of an opinion based conflict both parties may list the respective research and solutions with regards to their respective opinions and the team may vote on majority to select the respective idea.</a:t>
            </a:r>
            <a:endParaRPr sz="1000"/>
          </a:p>
          <a:p>
            <a:pPr indent="-292100" lvl="0" marL="457200" rtl="0" algn="just">
              <a:lnSpc>
                <a:spcPct val="100000"/>
              </a:lnSpc>
              <a:spcBef>
                <a:spcPts val="1000"/>
              </a:spcBef>
              <a:spcAft>
                <a:spcPts val="0"/>
              </a:spcAft>
              <a:buSzPts val="1000"/>
              <a:buChar char="●"/>
            </a:pPr>
            <a:r>
              <a:rPr lang="en" sz="1000"/>
              <a:t>Each member is expected to voice their concerns with regards to any decision/change being made during the discussion process.</a:t>
            </a:r>
            <a:endParaRPr sz="1000"/>
          </a:p>
          <a:p>
            <a:pPr indent="-292100" lvl="0" marL="457200" rtl="0" algn="just">
              <a:lnSpc>
                <a:spcPct val="100000"/>
              </a:lnSpc>
              <a:spcBef>
                <a:spcPts val="1000"/>
              </a:spcBef>
              <a:spcAft>
                <a:spcPts val="0"/>
              </a:spcAft>
              <a:buSzPts val="1000"/>
              <a:buChar char="●"/>
            </a:pPr>
            <a:r>
              <a:rPr lang="en" sz="1000"/>
              <a:t>Each team members should update everyone on the communication channel when they push their code on Github to alert everyone and avoid merge conflicts as much as possible.</a:t>
            </a:r>
            <a:endParaRPr sz="1000"/>
          </a:p>
          <a:p>
            <a:pPr indent="-292100" lvl="0" marL="457200" rtl="0" algn="just">
              <a:lnSpc>
                <a:spcPct val="100000"/>
              </a:lnSpc>
              <a:spcBef>
                <a:spcPts val="1000"/>
              </a:spcBef>
              <a:spcAft>
                <a:spcPts val="1000"/>
              </a:spcAft>
              <a:buSzPts val="1000"/>
              <a:buChar char="●"/>
            </a:pPr>
            <a:r>
              <a:rPr lang="en" sz="1000"/>
              <a:t>Any changes to the master branch must be informed to the team.</a:t>
            </a:r>
            <a:endParaRPr sz="1000"/>
          </a:p>
        </p:txBody>
      </p:sp>
      <p:sp>
        <p:nvSpPr>
          <p:cNvPr id="155" name="Google Shape;155;p15"/>
          <p:cNvSpPr txBox="1"/>
          <p:nvPr>
            <p:ph idx="4294967295" type="body"/>
          </p:nvPr>
        </p:nvSpPr>
        <p:spPr>
          <a:xfrm>
            <a:off x="4778875" y="507950"/>
            <a:ext cx="4109400" cy="425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en" sz="1100"/>
              <a:t>Meeting Schedule and Pattern:</a:t>
            </a:r>
            <a:endParaRPr b="1" sz="1100"/>
          </a:p>
          <a:p>
            <a:pPr indent="-292100" lvl="0" marL="457200" rtl="0" algn="just">
              <a:lnSpc>
                <a:spcPct val="115000"/>
              </a:lnSpc>
              <a:spcBef>
                <a:spcPts val="1000"/>
              </a:spcBef>
              <a:spcAft>
                <a:spcPts val="0"/>
              </a:spcAft>
              <a:buSzPts val="1000"/>
              <a:buChar char="●"/>
            </a:pPr>
            <a:r>
              <a:rPr lang="en" sz="1000"/>
              <a:t>Meetings will be scheduled twice a week (thrice in event of a recording to be produced) i.e. Sunday and Tuesday.</a:t>
            </a:r>
            <a:endParaRPr sz="1000"/>
          </a:p>
          <a:p>
            <a:pPr indent="-292100" lvl="0" marL="457200" rtl="0" algn="just">
              <a:lnSpc>
                <a:spcPct val="115000"/>
              </a:lnSpc>
              <a:spcBef>
                <a:spcPts val="1000"/>
              </a:spcBef>
              <a:spcAft>
                <a:spcPts val="0"/>
              </a:spcAft>
              <a:buSzPts val="1000"/>
              <a:buChar char="●"/>
            </a:pPr>
            <a:r>
              <a:rPr lang="en" sz="1000"/>
              <a:t>Time of the meetings to be decided based on an availability.</a:t>
            </a:r>
            <a:endParaRPr sz="1000"/>
          </a:p>
          <a:p>
            <a:pPr indent="-292100" lvl="0" marL="457200" rtl="0" algn="just">
              <a:lnSpc>
                <a:spcPct val="115000"/>
              </a:lnSpc>
              <a:spcBef>
                <a:spcPts val="1000"/>
              </a:spcBef>
              <a:spcAft>
                <a:spcPts val="0"/>
              </a:spcAft>
              <a:buSzPts val="1000"/>
              <a:buChar char="●"/>
            </a:pPr>
            <a:r>
              <a:rPr lang="en" sz="1000"/>
              <a:t>Meeting will have a fixed Agenda document to help team members prepare for the meeting items to be discussed.</a:t>
            </a:r>
            <a:endParaRPr sz="1000"/>
          </a:p>
          <a:p>
            <a:pPr indent="-292100" lvl="0" marL="457200" rtl="0" algn="just">
              <a:lnSpc>
                <a:spcPct val="115000"/>
              </a:lnSpc>
              <a:spcBef>
                <a:spcPts val="1000"/>
              </a:spcBef>
              <a:spcAft>
                <a:spcPts val="0"/>
              </a:spcAft>
              <a:buSzPts val="1000"/>
              <a:buChar char="●"/>
            </a:pPr>
            <a:r>
              <a:rPr lang="en" sz="1000"/>
              <a:t>Team members are encouraged to proactively schedule meetings to work and collaborate on their assigned work if required.</a:t>
            </a:r>
            <a:endParaRPr sz="1000"/>
          </a:p>
          <a:p>
            <a:pPr indent="-292100" lvl="0" marL="457200" rtl="0" algn="just">
              <a:lnSpc>
                <a:spcPct val="115000"/>
              </a:lnSpc>
              <a:spcBef>
                <a:spcPts val="1000"/>
              </a:spcBef>
              <a:spcAft>
                <a:spcPts val="0"/>
              </a:spcAft>
              <a:buSzPts val="1000"/>
              <a:buChar char="●"/>
            </a:pPr>
            <a:r>
              <a:rPr lang="en" sz="1000"/>
              <a:t>Sprint Plan will be devised in the first team meeting scheduled after a Sprint has been completed. </a:t>
            </a:r>
            <a:endParaRPr sz="1000"/>
          </a:p>
          <a:p>
            <a:pPr indent="-292100" lvl="0" marL="457200" rtl="0" algn="just">
              <a:lnSpc>
                <a:spcPct val="115000"/>
              </a:lnSpc>
              <a:spcBef>
                <a:spcPts val="1000"/>
              </a:spcBef>
              <a:spcAft>
                <a:spcPts val="0"/>
              </a:spcAft>
              <a:buSzPts val="1000"/>
              <a:buChar char="●"/>
            </a:pPr>
            <a:r>
              <a:rPr lang="en" sz="1000"/>
              <a:t>Last meeting of the sprint will be for retrospective.</a:t>
            </a:r>
            <a:endParaRPr sz="1000"/>
          </a:p>
          <a:p>
            <a:pPr indent="-292100" lvl="0" marL="457200" rtl="0" algn="just">
              <a:lnSpc>
                <a:spcPct val="115000"/>
              </a:lnSpc>
              <a:spcBef>
                <a:spcPts val="1000"/>
              </a:spcBef>
              <a:spcAft>
                <a:spcPts val="0"/>
              </a:spcAft>
              <a:buSzPts val="1000"/>
              <a:buChar char="●"/>
            </a:pPr>
            <a:r>
              <a:rPr lang="en" sz="1000"/>
              <a:t>Absence from a meeting must be informed in advance. The team member is expected to read the meeting summary posted in the channel, in order to work on assigned task.</a:t>
            </a:r>
            <a:endParaRPr sz="1000"/>
          </a:p>
          <a:p>
            <a:pPr indent="-292100" lvl="0" marL="457200" rtl="0" algn="just">
              <a:lnSpc>
                <a:spcPct val="115000"/>
              </a:lnSpc>
              <a:spcBef>
                <a:spcPts val="1000"/>
              </a:spcBef>
              <a:spcAft>
                <a:spcPts val="1000"/>
              </a:spcAft>
              <a:buSzPts val="1000"/>
              <a:buChar char="●"/>
            </a:pPr>
            <a:r>
              <a:rPr lang="en" sz="1000"/>
              <a:t>Every team member is expected to actively participate in contributing each team meeting in their capacity.</a:t>
            </a:r>
            <a:endParaRPr sz="1000"/>
          </a:p>
        </p:txBody>
      </p:sp>
      <p:sp>
        <p:nvSpPr>
          <p:cNvPr id="156" name="Google Shape;15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Team Working Agreement</a:t>
            </a:r>
            <a:endParaRPr/>
          </a:p>
        </p:txBody>
      </p:sp>
      <p:sp>
        <p:nvSpPr>
          <p:cNvPr id="162" name="Google Shape;162;p16"/>
          <p:cNvSpPr txBox="1"/>
          <p:nvPr>
            <p:ph idx="1" type="subTitle"/>
          </p:nvPr>
        </p:nvSpPr>
        <p:spPr>
          <a:xfrm>
            <a:off x="267225" y="864150"/>
            <a:ext cx="4596000" cy="367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523"/>
              <a:buNone/>
            </a:pPr>
            <a:r>
              <a:rPr b="1" lang="en" sz="1100"/>
              <a:t>Team Dynamics And Principles:</a:t>
            </a:r>
            <a:endParaRPr b="1" sz="1100"/>
          </a:p>
          <a:p>
            <a:pPr indent="-292100" lvl="0" marL="457200" rtl="0" algn="just">
              <a:lnSpc>
                <a:spcPct val="115000"/>
              </a:lnSpc>
              <a:spcBef>
                <a:spcPts val="1000"/>
              </a:spcBef>
              <a:spcAft>
                <a:spcPts val="0"/>
              </a:spcAft>
              <a:buSzPts val="1000"/>
              <a:buChar char="●"/>
            </a:pPr>
            <a:r>
              <a:rPr lang="en" sz="1000"/>
              <a:t>Every team member should be treated with kindness, respect and patience even when it feels impossible.</a:t>
            </a:r>
            <a:endParaRPr sz="1000"/>
          </a:p>
          <a:p>
            <a:pPr indent="-292100" lvl="0" marL="457200" rtl="0" algn="just">
              <a:lnSpc>
                <a:spcPct val="115000"/>
              </a:lnSpc>
              <a:spcBef>
                <a:spcPts val="1000"/>
              </a:spcBef>
              <a:spcAft>
                <a:spcPts val="0"/>
              </a:spcAft>
              <a:buSzPts val="1000"/>
              <a:buChar char="●"/>
            </a:pPr>
            <a:r>
              <a:rPr lang="en" sz="1000"/>
              <a:t>Every team member clearly understands their responsibilities and tasks..</a:t>
            </a:r>
            <a:endParaRPr sz="1000"/>
          </a:p>
          <a:p>
            <a:pPr indent="-292100" lvl="0" marL="457200" rtl="0" algn="just">
              <a:lnSpc>
                <a:spcPct val="115000"/>
              </a:lnSpc>
              <a:spcBef>
                <a:spcPts val="1000"/>
              </a:spcBef>
              <a:spcAft>
                <a:spcPts val="0"/>
              </a:spcAft>
              <a:buSzPts val="1000"/>
              <a:buChar char="●"/>
            </a:pPr>
            <a:r>
              <a:rPr lang="en" sz="1000"/>
              <a:t>Workload will be distributed as evenly as possible. Single tasks with heavy workload may be broken down into smaller smaller manageable tasks.</a:t>
            </a:r>
            <a:endParaRPr sz="1000"/>
          </a:p>
          <a:p>
            <a:pPr indent="-292100" lvl="0" marL="457200" rtl="0" algn="just">
              <a:lnSpc>
                <a:spcPct val="115000"/>
              </a:lnSpc>
              <a:spcBef>
                <a:spcPts val="1000"/>
              </a:spcBef>
              <a:spcAft>
                <a:spcPts val="0"/>
              </a:spcAft>
              <a:buSzPts val="1000"/>
              <a:buChar char="●"/>
            </a:pPr>
            <a:r>
              <a:rPr lang="en" sz="1000"/>
              <a:t>Every task should have a deadline and a review on completion.</a:t>
            </a:r>
            <a:endParaRPr sz="1000"/>
          </a:p>
          <a:p>
            <a:pPr indent="-292100" lvl="0" marL="457200" rtl="0" algn="just">
              <a:lnSpc>
                <a:spcPct val="115000"/>
              </a:lnSpc>
              <a:spcBef>
                <a:spcPts val="1000"/>
              </a:spcBef>
              <a:spcAft>
                <a:spcPts val="0"/>
              </a:spcAft>
              <a:buSzPts val="1000"/>
              <a:buChar char="●"/>
            </a:pPr>
            <a:r>
              <a:rPr lang="en" sz="1000"/>
              <a:t>Every team member is encouraged to try and resolve blockers encountered and document their list of tried solutions before approaching the team. </a:t>
            </a:r>
            <a:endParaRPr sz="1000"/>
          </a:p>
          <a:p>
            <a:pPr indent="-292100" lvl="0" marL="457200" rtl="0" algn="just">
              <a:lnSpc>
                <a:spcPct val="115000"/>
              </a:lnSpc>
              <a:spcBef>
                <a:spcPts val="1000"/>
              </a:spcBef>
              <a:spcAft>
                <a:spcPts val="0"/>
              </a:spcAft>
              <a:buSzPts val="1000"/>
              <a:buChar char="●"/>
            </a:pPr>
            <a:r>
              <a:rPr lang="en" sz="1000"/>
              <a:t>Jira trackers should be updated regularly.</a:t>
            </a:r>
            <a:endParaRPr sz="1000"/>
          </a:p>
          <a:p>
            <a:pPr indent="-292100" lvl="0" marL="457200" rtl="0" algn="just">
              <a:lnSpc>
                <a:spcPct val="115000"/>
              </a:lnSpc>
              <a:spcBef>
                <a:spcPts val="1000"/>
              </a:spcBef>
              <a:spcAft>
                <a:spcPts val="0"/>
              </a:spcAft>
              <a:buSzPts val="1000"/>
              <a:buChar char="●"/>
            </a:pPr>
            <a:r>
              <a:rPr lang="en" sz="1000"/>
              <a:t>Work done should be linked to Jira tracker either in the form of a github commit id whenever possible.</a:t>
            </a:r>
            <a:endParaRPr sz="1000"/>
          </a:p>
          <a:p>
            <a:pPr indent="-292100" lvl="0" marL="457200" rtl="0" algn="just">
              <a:lnSpc>
                <a:spcPct val="115000"/>
              </a:lnSpc>
              <a:spcBef>
                <a:spcPts val="1000"/>
              </a:spcBef>
              <a:spcAft>
                <a:spcPts val="1000"/>
              </a:spcAft>
              <a:buSzPts val="1000"/>
              <a:buChar char="●"/>
            </a:pPr>
            <a:r>
              <a:rPr lang="en" sz="1000"/>
              <a:t>Work should be updated/shared through GitHub.</a:t>
            </a:r>
            <a:endParaRPr sz="1000"/>
          </a:p>
        </p:txBody>
      </p:sp>
      <p:sp>
        <p:nvSpPr>
          <p:cNvPr id="163" name="Google Shape;163;p16"/>
          <p:cNvSpPr txBox="1"/>
          <p:nvPr>
            <p:ph idx="4294967295" type="body"/>
          </p:nvPr>
        </p:nvSpPr>
        <p:spPr>
          <a:xfrm>
            <a:off x="4863350" y="974225"/>
            <a:ext cx="4109400" cy="36042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770"/>
              <a:buNone/>
            </a:pPr>
            <a:r>
              <a:rPr b="1" lang="en" sz="1160"/>
              <a:t>Checklist for marking a Task as Completed:</a:t>
            </a:r>
            <a:endParaRPr b="1" sz="1160"/>
          </a:p>
          <a:p>
            <a:pPr indent="-302260" lvl="0" marL="457200" rtl="0" algn="just">
              <a:lnSpc>
                <a:spcPct val="115000"/>
              </a:lnSpc>
              <a:spcBef>
                <a:spcPts val="1000"/>
              </a:spcBef>
              <a:spcAft>
                <a:spcPts val="0"/>
              </a:spcAft>
              <a:buSzPts val="1160"/>
              <a:buChar char="●"/>
            </a:pPr>
            <a:r>
              <a:rPr lang="en" sz="1160"/>
              <a:t>Code should run without any form of syntactical or runtime errors.</a:t>
            </a:r>
            <a:endParaRPr sz="1160"/>
          </a:p>
          <a:p>
            <a:pPr indent="-302260" lvl="0" marL="457200" rtl="0" algn="just">
              <a:lnSpc>
                <a:spcPct val="115000"/>
              </a:lnSpc>
              <a:spcBef>
                <a:spcPts val="1000"/>
              </a:spcBef>
              <a:spcAft>
                <a:spcPts val="0"/>
              </a:spcAft>
              <a:buSzPts val="1160"/>
              <a:buChar char="●"/>
            </a:pPr>
            <a:r>
              <a:rPr lang="en" sz="1160"/>
              <a:t>Code should meet all acceptance criteria. </a:t>
            </a:r>
            <a:endParaRPr sz="1160"/>
          </a:p>
          <a:p>
            <a:pPr indent="-302260" lvl="0" marL="457200" rtl="0" algn="just">
              <a:lnSpc>
                <a:spcPct val="115000"/>
              </a:lnSpc>
              <a:spcBef>
                <a:spcPts val="1000"/>
              </a:spcBef>
              <a:spcAft>
                <a:spcPts val="0"/>
              </a:spcAft>
              <a:buSzPts val="1160"/>
              <a:buChar char="●"/>
            </a:pPr>
            <a:r>
              <a:rPr lang="en" sz="1160"/>
              <a:t>Work should be reviewed and tested by the assigned team member.</a:t>
            </a:r>
            <a:endParaRPr sz="1160"/>
          </a:p>
          <a:p>
            <a:pPr indent="-302260" lvl="0" marL="457200" rtl="0" algn="just">
              <a:lnSpc>
                <a:spcPct val="115000"/>
              </a:lnSpc>
              <a:spcBef>
                <a:spcPts val="1000"/>
              </a:spcBef>
              <a:spcAft>
                <a:spcPts val="0"/>
              </a:spcAft>
              <a:buSzPts val="1160"/>
              <a:buChar char="●"/>
            </a:pPr>
            <a:r>
              <a:rPr lang="en" sz="1160"/>
              <a:t>Code should be pushed to respective branch and appropriate pull request should be raised for review.</a:t>
            </a:r>
            <a:endParaRPr sz="1160"/>
          </a:p>
          <a:p>
            <a:pPr indent="-302260" lvl="0" marL="457200" rtl="0" algn="just">
              <a:lnSpc>
                <a:spcPct val="115000"/>
              </a:lnSpc>
              <a:spcBef>
                <a:spcPts val="1000"/>
              </a:spcBef>
              <a:spcAft>
                <a:spcPts val="0"/>
              </a:spcAft>
              <a:buSzPts val="1160"/>
              <a:buChar char="●"/>
            </a:pPr>
            <a:r>
              <a:rPr lang="en" sz="1160"/>
              <a:t>All relevant documentation should be tagged/updated alongside.</a:t>
            </a:r>
            <a:endParaRPr sz="1160"/>
          </a:p>
          <a:p>
            <a:pPr indent="-302260" lvl="0" marL="457200" rtl="0" algn="just">
              <a:lnSpc>
                <a:spcPct val="115000"/>
              </a:lnSpc>
              <a:spcBef>
                <a:spcPts val="1000"/>
              </a:spcBef>
              <a:spcAft>
                <a:spcPts val="1000"/>
              </a:spcAft>
              <a:buSzPts val="1160"/>
              <a:buChar char="●"/>
            </a:pPr>
            <a:r>
              <a:rPr lang="en" sz="1160"/>
              <a:t>Work should be reviewed by multiple team members before Production is updated.</a:t>
            </a:r>
            <a:endParaRPr sz="1160"/>
          </a:p>
        </p:txBody>
      </p:sp>
      <p:sp>
        <p:nvSpPr>
          <p:cNvPr id="164" name="Google Shape;1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txBox="1"/>
          <p:nvPr>
            <p:ph type="title"/>
          </p:nvPr>
        </p:nvSpPr>
        <p:spPr>
          <a:xfrm>
            <a:off x="311700" y="21457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Calibri"/>
                <a:ea typeface="Calibri"/>
                <a:cs typeface="Calibri"/>
                <a:sym typeface="Calibri"/>
              </a:rPr>
              <a:t>The Reader Persona</a:t>
            </a:r>
            <a:endParaRPr>
              <a:latin typeface="Calibri"/>
              <a:ea typeface="Calibri"/>
              <a:cs typeface="Calibri"/>
              <a:sym typeface="Calibri"/>
            </a:endParaRPr>
          </a:p>
        </p:txBody>
      </p:sp>
      <p:sp>
        <p:nvSpPr>
          <p:cNvPr id="170" name="Google Shape;170;p8"/>
          <p:cNvSpPr txBox="1"/>
          <p:nvPr>
            <p:ph idx="1" type="body"/>
          </p:nvPr>
        </p:nvSpPr>
        <p:spPr>
          <a:xfrm>
            <a:off x="311700" y="833550"/>
            <a:ext cx="8341200" cy="3765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Betty Thompson</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41</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Female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Data Analyst</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Betty is a mom, who enjoys reading romance novels in her free time. She often </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finds herself wondering what it would feel like to be in one, living the story. She is part of a book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club where she and her friends analyze plots, characters, and alternate possibilities in stories.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Finds most romance novels predictable, with similar plot structures and outcomes.</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Gets frustrated when the characters from the book make the same obvious decisions over and over.</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When discussing alternate “what-if” scenarios with her book club, it often leads to unresolved debates.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Goals: </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She enjoys the books but wants a way to interact with the story, without coming up with it from scratch.</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Wants to explore the ways in which a story can unfold if different choices were made even when plots remain the same.</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Seeks a fun way to test out all the theories in a way that can be shared with her book club friends.</a:t>
            </a:r>
            <a:endParaRPr sz="1300">
              <a:latin typeface="Calibri"/>
              <a:ea typeface="Calibri"/>
              <a:cs typeface="Calibri"/>
              <a:sym typeface="Calibri"/>
            </a:endParaRPr>
          </a:p>
        </p:txBody>
      </p:sp>
      <p:sp>
        <p:nvSpPr>
          <p:cNvPr id="171" name="Google Shape;17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72" name="Google Shape;172;p8"/>
          <p:cNvPicPr preferRelativeResize="0"/>
          <p:nvPr/>
        </p:nvPicPr>
        <p:blipFill rotWithShape="1">
          <a:blip r:embed="rId3">
            <a:alphaModFix/>
          </a:blip>
          <a:srcRect b="0" l="0" r="0" t="0"/>
          <a:stretch/>
        </p:blipFill>
        <p:spPr>
          <a:xfrm>
            <a:off x="6079825" y="138925"/>
            <a:ext cx="2844076" cy="187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9"/>
          <p:cNvSpPr txBox="1"/>
          <p:nvPr>
            <p:ph type="title"/>
          </p:nvPr>
        </p:nvSpPr>
        <p:spPr>
          <a:xfrm>
            <a:off x="311700" y="22502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Calibri"/>
                <a:ea typeface="Calibri"/>
                <a:cs typeface="Calibri"/>
                <a:sym typeface="Calibri"/>
              </a:rPr>
              <a:t>The Novelist Persona</a:t>
            </a:r>
            <a:endParaRPr>
              <a:latin typeface="Calibri"/>
              <a:ea typeface="Calibri"/>
              <a:cs typeface="Calibri"/>
              <a:sym typeface="Calibri"/>
            </a:endParaRPr>
          </a:p>
        </p:txBody>
      </p:sp>
      <p:sp>
        <p:nvSpPr>
          <p:cNvPr id="178" name="Google Shape;178;p9"/>
          <p:cNvSpPr txBox="1"/>
          <p:nvPr>
            <p:ph idx="1" type="body"/>
          </p:nvPr>
        </p:nvSpPr>
        <p:spPr>
          <a:xfrm>
            <a:off x="311700" y="692975"/>
            <a:ext cx="8520600" cy="397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John Olwen</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36</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Novel</a:t>
            </a:r>
            <a:r>
              <a:rPr b="1" lang="en" sz="1300">
                <a:latin typeface="Calibri"/>
                <a:ea typeface="Calibri"/>
                <a:cs typeface="Calibri"/>
                <a:sym typeface="Calibri"/>
              </a:rPr>
              <a:t> </a:t>
            </a:r>
            <a:r>
              <a:rPr lang="en" sz="1300">
                <a:latin typeface="Calibri"/>
                <a:ea typeface="Calibri"/>
                <a:cs typeface="Calibri"/>
                <a:sym typeface="Calibri"/>
              </a:rPr>
              <a:t>Writer</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He is an old school writer who prefers a typewriter to a computer. John navigates the city using </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public transport, always looking to be inspired by people and his surroundings. Like any writer, </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John also struggles with creative aspects of his profession.</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He struggles with creative blocks while panning out one/more characters and their influence on the storyline.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Struggles to discuss ideas with friends and colleagues due to worries about revealing too much, finds online resources overwhelming.</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Finds it hard to completely immerse himself into characters without letting his biases get in the way.</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Seeks a discreet, interactive way to refine and navigate his story.</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Wants a way to explore characters with complex moralities without any personal bias or external judgement.</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Would consider using an online platform that has instructions and tutorials which are easy to follow and can guide him when he’s creatively stuck.</a:t>
            </a:r>
            <a:endParaRPr sz="1300">
              <a:latin typeface="Calibri"/>
              <a:ea typeface="Calibri"/>
              <a:cs typeface="Calibri"/>
              <a:sym typeface="Calibri"/>
            </a:endParaRPr>
          </a:p>
        </p:txBody>
      </p:sp>
      <p:sp>
        <p:nvSpPr>
          <p:cNvPr id="179" name="Google Shape;17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80" name="Google Shape;180;p9"/>
          <p:cNvPicPr preferRelativeResize="0"/>
          <p:nvPr/>
        </p:nvPicPr>
        <p:blipFill rotWithShape="1">
          <a:blip r:embed="rId3">
            <a:alphaModFix/>
          </a:blip>
          <a:srcRect b="0" l="0" r="0" t="0"/>
          <a:stretch/>
        </p:blipFill>
        <p:spPr>
          <a:xfrm>
            <a:off x="6931151" y="225025"/>
            <a:ext cx="1847100" cy="22946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ph type="title"/>
          </p:nvPr>
        </p:nvSpPr>
        <p:spPr>
          <a:xfrm>
            <a:off x="311700" y="225050"/>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Calibri"/>
                <a:ea typeface="Calibri"/>
                <a:cs typeface="Calibri"/>
                <a:sym typeface="Calibri"/>
              </a:rPr>
              <a:t>The Gamer Persona</a:t>
            </a:r>
            <a:endParaRPr>
              <a:latin typeface="Calibri"/>
              <a:ea typeface="Calibri"/>
              <a:cs typeface="Calibri"/>
              <a:sym typeface="Calibri"/>
            </a:endParaRPr>
          </a:p>
        </p:txBody>
      </p:sp>
      <p:sp>
        <p:nvSpPr>
          <p:cNvPr id="186" name="Google Shape;186;p10"/>
          <p:cNvSpPr txBox="1"/>
          <p:nvPr>
            <p:ph idx="1" type="body"/>
          </p:nvPr>
        </p:nvSpPr>
        <p:spPr>
          <a:xfrm>
            <a:off x="311700" y="686250"/>
            <a:ext cx="8520600" cy="399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Jason Bourne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28</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Associate</a:t>
            </a:r>
            <a:r>
              <a:rPr b="1" lang="en" sz="1300">
                <a:latin typeface="Calibri"/>
                <a:ea typeface="Calibri"/>
                <a:cs typeface="Calibri"/>
                <a:sym typeface="Calibri"/>
              </a:rPr>
              <a:t> </a:t>
            </a:r>
            <a:r>
              <a:rPr lang="en" sz="1300">
                <a:latin typeface="Calibri"/>
                <a:ea typeface="Calibri"/>
                <a:cs typeface="Calibri"/>
                <a:sym typeface="Calibri"/>
              </a:rPr>
              <a:t>Lawyer</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He is a busy working professional, who looks forward to weekly game nights with his group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of friends. Enjoys online multiplayer games that are engaging, interactive and low effort.</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Struggles with finding new games that are different, can be played more than once/twice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before becoming boring and predictable.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Finds it hard to schedule a day that works for everyone in the group for game night.</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When playing games that require storytelling and defining player roles, he and his group struggle to come up with something creative, especially after a long and busy work week.</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Looking for a game that can be replayed fresh without getting predictable, can be one or multiplayer.</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Seeks a way to start game night without spending too much time in picking a game and setups.</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Wants to play in a dynamic environment that can easily adapt and improvise to player moves when the narrative gets overwhelming, with minimal effort required from players.</a:t>
            </a:r>
            <a:endParaRPr sz="1300">
              <a:latin typeface="Calibri"/>
              <a:ea typeface="Calibri"/>
              <a:cs typeface="Calibri"/>
              <a:sym typeface="Calibri"/>
            </a:endParaRPr>
          </a:p>
        </p:txBody>
      </p:sp>
      <p:sp>
        <p:nvSpPr>
          <p:cNvPr id="187" name="Google Shape;18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88" name="Google Shape;188;p10"/>
          <p:cNvPicPr preferRelativeResize="0"/>
          <p:nvPr/>
        </p:nvPicPr>
        <p:blipFill rotWithShape="1">
          <a:blip r:embed="rId3">
            <a:alphaModFix/>
          </a:blip>
          <a:srcRect b="0" l="0" r="10254" t="0"/>
          <a:stretch/>
        </p:blipFill>
        <p:spPr>
          <a:xfrm>
            <a:off x="6567100" y="225050"/>
            <a:ext cx="2454050" cy="207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txBox="1"/>
          <p:nvPr>
            <p:ph type="title"/>
          </p:nvPr>
        </p:nvSpPr>
        <p:spPr>
          <a:xfrm>
            <a:off x="311700" y="445025"/>
            <a:ext cx="5754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MVP</a:t>
            </a:r>
            <a:endParaRPr/>
          </a:p>
        </p:txBody>
      </p:sp>
      <p:sp>
        <p:nvSpPr>
          <p:cNvPr id="194" name="Google Shape;194;p11"/>
          <p:cNvSpPr txBox="1"/>
          <p:nvPr>
            <p:ph idx="1" type="body"/>
          </p:nvPr>
        </p:nvSpPr>
        <p:spPr>
          <a:xfrm>
            <a:off x="311700" y="1107600"/>
            <a:ext cx="6456600" cy="2928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i="1" lang="en"/>
              <a:t>An</a:t>
            </a:r>
            <a:r>
              <a:rPr lang="en"/>
              <a:t> </a:t>
            </a:r>
            <a:r>
              <a:rPr i="1" lang="en"/>
              <a:t>AI-driven interactive novel</a:t>
            </a:r>
            <a:r>
              <a:rPr lang="en"/>
              <a:t> </a:t>
            </a:r>
            <a:r>
              <a:rPr i="1" lang="en"/>
              <a:t>with</a:t>
            </a:r>
            <a:r>
              <a:rPr lang="en"/>
              <a:t> </a:t>
            </a:r>
            <a:r>
              <a:rPr i="1" lang="en"/>
              <a:t>visual elements</a:t>
            </a:r>
            <a:r>
              <a:rPr lang="en"/>
              <a:t>.</a:t>
            </a:r>
            <a:endParaRPr/>
          </a:p>
          <a:p>
            <a:pPr indent="-342900" lvl="0" marL="457200" rtl="0" algn="l">
              <a:lnSpc>
                <a:spcPct val="150000"/>
              </a:lnSpc>
              <a:spcBef>
                <a:spcPts val="1200"/>
              </a:spcBef>
              <a:spcAft>
                <a:spcPts val="0"/>
              </a:spcAft>
              <a:buClr>
                <a:srgbClr val="FFFF00"/>
              </a:buClr>
              <a:buSzPts val="1800"/>
              <a:buChar char="●"/>
            </a:pPr>
            <a:r>
              <a:rPr lang="en">
                <a:solidFill>
                  <a:srgbClr val="FFFF00"/>
                </a:solidFill>
              </a:rPr>
              <a:t>Dynamic Narratives - Users can shape the story.</a:t>
            </a:r>
            <a:endParaRPr>
              <a:solidFill>
                <a:srgbClr val="FFFF00"/>
              </a:solidFill>
            </a:endParaRPr>
          </a:p>
          <a:p>
            <a:pPr indent="-342900" lvl="0" marL="457200" rtl="0" algn="l">
              <a:lnSpc>
                <a:spcPct val="150000"/>
              </a:lnSpc>
              <a:spcBef>
                <a:spcPts val="0"/>
              </a:spcBef>
              <a:spcAft>
                <a:spcPts val="0"/>
              </a:spcAft>
              <a:buClr>
                <a:srgbClr val="FFFF00"/>
              </a:buClr>
              <a:buSzPts val="1800"/>
              <a:buChar char="●"/>
            </a:pPr>
            <a:r>
              <a:rPr lang="en">
                <a:solidFill>
                  <a:srgbClr val="FFFF00"/>
                </a:solidFill>
              </a:rPr>
              <a:t>Choice System -  Type actions to interact with context.</a:t>
            </a:r>
            <a:endParaRPr>
              <a:solidFill>
                <a:srgbClr val="FFFF00"/>
              </a:solidFill>
            </a:endParaRPr>
          </a:p>
          <a:p>
            <a:pPr indent="-342900" lvl="0" marL="457200" rtl="0" algn="l">
              <a:lnSpc>
                <a:spcPct val="150000"/>
              </a:lnSpc>
              <a:spcBef>
                <a:spcPts val="0"/>
              </a:spcBef>
              <a:spcAft>
                <a:spcPts val="0"/>
              </a:spcAft>
              <a:buSzPts val="1800"/>
              <a:buChar char="●"/>
            </a:pPr>
            <a:r>
              <a:rPr lang="en"/>
              <a:t>Visual Elements - Enemy and NPC Portraits</a:t>
            </a:r>
            <a:endParaRPr/>
          </a:p>
          <a:p>
            <a:pPr indent="-342900" lvl="0" marL="457200" rtl="0" algn="l">
              <a:lnSpc>
                <a:spcPct val="150000"/>
              </a:lnSpc>
              <a:spcBef>
                <a:spcPts val="0"/>
              </a:spcBef>
              <a:spcAft>
                <a:spcPts val="0"/>
              </a:spcAft>
              <a:buClr>
                <a:srgbClr val="FFFF00"/>
              </a:buClr>
              <a:buSzPts val="1800"/>
              <a:buChar char="●"/>
            </a:pPr>
            <a:r>
              <a:rPr lang="en">
                <a:solidFill>
                  <a:srgbClr val="FFFF00"/>
                </a:solidFill>
              </a:rPr>
              <a:t>Simple UI - Accessible to everyone</a:t>
            </a:r>
            <a:r>
              <a:rPr lang="en"/>
              <a:t> </a:t>
            </a:r>
            <a:endParaRPr/>
          </a:p>
        </p:txBody>
      </p:sp>
      <p:pic>
        <p:nvPicPr>
          <p:cNvPr id="195" name="Google Shape;195;p11"/>
          <p:cNvPicPr preferRelativeResize="0"/>
          <p:nvPr/>
        </p:nvPicPr>
        <p:blipFill rotWithShape="1">
          <a:blip r:embed="rId3">
            <a:alphaModFix/>
          </a:blip>
          <a:srcRect b="0" l="0" r="0" t="0"/>
          <a:stretch/>
        </p:blipFill>
        <p:spPr>
          <a:xfrm>
            <a:off x="6661930" y="306283"/>
            <a:ext cx="1277125"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96" name="Google Shape;196;p11"/>
          <p:cNvPicPr preferRelativeResize="0"/>
          <p:nvPr/>
        </p:nvPicPr>
        <p:blipFill rotWithShape="1">
          <a:blip r:embed="rId4">
            <a:alphaModFix/>
          </a:blip>
          <a:srcRect b="0" l="0" r="0" t="0"/>
          <a:stretch/>
        </p:blipFill>
        <p:spPr>
          <a:xfrm>
            <a:off x="6965280" y="531359"/>
            <a:ext cx="1248532"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97" name="Google Shape;197;p11"/>
          <p:cNvPicPr preferRelativeResize="0"/>
          <p:nvPr/>
        </p:nvPicPr>
        <p:blipFill rotWithShape="1">
          <a:blip r:embed="rId5">
            <a:alphaModFix/>
          </a:blip>
          <a:srcRect b="0" l="0" r="0" t="0"/>
          <a:stretch/>
        </p:blipFill>
        <p:spPr>
          <a:xfrm>
            <a:off x="7196839" y="753655"/>
            <a:ext cx="1277125" cy="2152760"/>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98" name="Google Shape;198;p11"/>
          <p:cNvPicPr preferRelativeResize="0"/>
          <p:nvPr/>
        </p:nvPicPr>
        <p:blipFill rotWithShape="1">
          <a:blip r:embed="rId6">
            <a:alphaModFix/>
          </a:blip>
          <a:srcRect b="0" l="0" r="0" t="0"/>
          <a:stretch/>
        </p:blipFill>
        <p:spPr>
          <a:xfrm>
            <a:off x="7487730" y="973074"/>
            <a:ext cx="1248525" cy="2144224"/>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sp>
        <p:nvSpPr>
          <p:cNvPr id="199" name="Google Shape;19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00" name="Google Shape;200;p11"/>
          <p:cNvPicPr preferRelativeResize="0"/>
          <p:nvPr/>
        </p:nvPicPr>
        <p:blipFill rotWithShape="1">
          <a:blip r:embed="rId7">
            <a:alphaModFix/>
          </a:blip>
          <a:srcRect b="0" l="0" r="0" t="0"/>
          <a:stretch/>
        </p:blipFill>
        <p:spPr>
          <a:xfrm>
            <a:off x="7647555" y="1234642"/>
            <a:ext cx="12485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201" name="Google Shape;201;p11"/>
          <p:cNvPicPr preferRelativeResize="0"/>
          <p:nvPr/>
        </p:nvPicPr>
        <p:blipFill rotWithShape="1">
          <a:blip r:embed="rId8">
            <a:alphaModFix/>
          </a:blip>
          <a:srcRect b="0" l="0" r="0" t="0"/>
          <a:stretch/>
        </p:blipFill>
        <p:spPr>
          <a:xfrm>
            <a:off x="7372054" y="1523801"/>
            <a:ext cx="12771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202" name="Google Shape;202;p11"/>
          <p:cNvPicPr preferRelativeResize="0"/>
          <p:nvPr/>
        </p:nvPicPr>
        <p:blipFill rotWithShape="1">
          <a:blip r:embed="rId9">
            <a:alphaModFix/>
          </a:blip>
          <a:srcRect b="0" l="0" r="0" t="0"/>
          <a:stretch/>
        </p:blipFill>
        <p:spPr>
          <a:xfrm>
            <a:off x="7014256" y="1818677"/>
            <a:ext cx="12771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203" name="Google Shape;203;p11"/>
          <p:cNvPicPr preferRelativeResize="0"/>
          <p:nvPr/>
        </p:nvPicPr>
        <p:blipFill rotWithShape="1">
          <a:blip r:embed="rId10">
            <a:alphaModFix/>
          </a:blip>
          <a:srcRect b="0" l="0" r="0" t="0"/>
          <a:stretch/>
        </p:blipFill>
        <p:spPr>
          <a:xfrm>
            <a:off x="6654666" y="2123475"/>
            <a:ext cx="12485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
                                        <p:tgtEl>
                                          <p:spTgt spid="196"/>
                                        </p:tgtEl>
                                        <p:attrNameLst>
                                          <p:attrName>ppt_x</p:attrName>
                                        </p:attrNameLst>
                                      </p:cBhvr>
                                      <p:tavLst>
                                        <p:tav fmla="" tm="0">
                                          <p:val>
                                            <p:strVal val="#ppt_x+1"/>
                                          </p:val>
                                        </p:tav>
                                        <p:tav fmla="" tm="100000">
                                          <p:val>
                                            <p:strVal val="#ppt_x"/>
                                          </p:val>
                                        </p:tav>
                                      </p:tavLst>
                                    </p:anim>
                                  </p:childTnLst>
                                </p:cTn>
                              </p:par>
                            </p:childTnLst>
                          </p:cTn>
                        </p:par>
                        <p:par>
                          <p:cTn fill="hold">
                            <p:stCondLst>
                              <p:cond delay="1100"/>
                            </p:stCondLst>
                            <p:childTnLst>
                              <p:par>
                                <p:cTn fill="hold" nodeType="afterEffect" presetClass="entr" presetID="2" presetSubtype="2">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
                                        <p:tgtEl>
                                          <p:spTgt spid="197"/>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2" presetSubtype="2">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
                                        <p:tgtEl>
                                          <p:spTgt spid="198"/>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
                                        <p:tgtEl>
                                          <p:spTgt spid="200"/>
                                        </p:tgtEl>
                                        <p:attrNameLst>
                                          <p:attrName>ppt_x</p:attrName>
                                        </p:attrNameLst>
                                      </p:cBhvr>
                                      <p:tavLst>
                                        <p:tav fmla="" tm="0">
                                          <p:val>
                                            <p:strVal val="#ppt_x+1"/>
                                          </p:val>
                                        </p:tav>
                                        <p:tav fmla="" tm="100000">
                                          <p:val>
                                            <p:strVal val="#ppt_x"/>
                                          </p:val>
                                        </p:tav>
                                      </p:tavLst>
                                    </p:anim>
                                  </p:childTnLst>
                                </p:cTn>
                              </p:par>
                            </p:childTnLst>
                          </p:cTn>
                        </p:par>
                        <p:par>
                          <p:cTn fill="hold">
                            <p:stCondLst>
                              <p:cond delay="1400"/>
                            </p:stCondLst>
                            <p:childTnLst>
                              <p:par>
                                <p:cTn fill="hold" nodeType="afterEffect" presetClass="entr" presetID="2" presetSubtype="2">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
                                        <p:tgtEl>
                                          <p:spTgt spid="20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ntr" presetID="2" presetSubtype="2">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
                                        <p:tgtEl>
                                          <p:spTgt spid="203"/>
                                        </p:tgtEl>
                                        <p:attrNameLst>
                                          <p:attrName>ppt_x</p:attrName>
                                        </p:attrNameLst>
                                      </p:cBhvr>
                                      <p:tavLst>
                                        <p:tav fmla="" tm="0">
                                          <p:val>
                                            <p:strVal val="#ppt_x+1"/>
                                          </p:val>
                                        </p:tav>
                                        <p:tav fmla="" tm="100000">
                                          <p:val>
                                            <p:strVal val="#ppt_x"/>
                                          </p:val>
                                        </p:tav>
                                      </p:tavLst>
                                    </p:anim>
                                  </p:childTnLst>
                                </p:cTn>
                              </p:par>
                            </p:childTnLst>
                          </p:cTn>
                        </p:par>
                        <p:par>
                          <p:cTn fill="hold">
                            <p:stCondLst>
                              <p:cond delay="1700"/>
                            </p:stCondLst>
                            <p:childTnLst>
                              <p:par>
                                <p:cTn fill="hold" nodeType="after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2"/>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Technologies</a:t>
            </a:r>
            <a:endParaRPr/>
          </a:p>
        </p:txBody>
      </p:sp>
      <p:pic>
        <p:nvPicPr>
          <p:cNvPr descr="File:JavaScript-logo.png - Wikimedia Commons" id="209" name="Google Shape;209;p12"/>
          <p:cNvPicPr preferRelativeResize="0"/>
          <p:nvPr/>
        </p:nvPicPr>
        <p:blipFill rotWithShape="1">
          <a:blip r:embed="rId3">
            <a:alphaModFix/>
          </a:blip>
          <a:srcRect b="0" l="0" r="0" t="0"/>
          <a:stretch/>
        </p:blipFill>
        <p:spPr>
          <a:xfrm>
            <a:off x="1046575" y="2560662"/>
            <a:ext cx="672851" cy="672851"/>
          </a:xfrm>
          <a:prstGeom prst="rect">
            <a:avLst/>
          </a:prstGeom>
          <a:noFill/>
          <a:ln>
            <a:noFill/>
          </a:ln>
        </p:spPr>
      </p:pic>
      <p:pic>
        <p:nvPicPr>
          <p:cNvPr descr="File:MongoDB Logo.svg - Wikimedia Commons" id="210" name="Google Shape;210;p12"/>
          <p:cNvPicPr preferRelativeResize="0"/>
          <p:nvPr/>
        </p:nvPicPr>
        <p:blipFill rotWithShape="1">
          <a:blip r:embed="rId4">
            <a:alphaModFix/>
          </a:blip>
          <a:srcRect b="0" l="0" r="0" t="0"/>
          <a:stretch/>
        </p:blipFill>
        <p:spPr>
          <a:xfrm>
            <a:off x="4915625" y="2560650"/>
            <a:ext cx="1460285" cy="393601"/>
          </a:xfrm>
          <a:prstGeom prst="rect">
            <a:avLst/>
          </a:prstGeom>
          <a:noFill/>
          <a:ln>
            <a:noFill/>
          </a:ln>
          <a:effectLst>
            <a:outerShdw blurRad="57150" rotWithShape="0" algn="bl" dir="5400000" dist="19050">
              <a:srgbClr val="C2C2C2">
                <a:alpha val="49411"/>
              </a:srgbClr>
            </a:outerShdw>
          </a:effectLst>
        </p:spPr>
      </p:pic>
      <p:pic>
        <p:nvPicPr>
          <p:cNvPr descr="File:Jira Logo.svg - Wikimedia Commons" id="211" name="Google Shape;211;p12"/>
          <p:cNvPicPr preferRelativeResize="0"/>
          <p:nvPr/>
        </p:nvPicPr>
        <p:blipFill rotWithShape="1">
          <a:blip r:embed="rId5">
            <a:alphaModFix/>
          </a:blip>
          <a:srcRect b="0" l="0" r="0" t="0"/>
          <a:stretch/>
        </p:blipFill>
        <p:spPr>
          <a:xfrm>
            <a:off x="7061400" y="2529512"/>
            <a:ext cx="1083141" cy="455875"/>
          </a:xfrm>
          <a:prstGeom prst="rect">
            <a:avLst/>
          </a:prstGeom>
          <a:noFill/>
          <a:ln>
            <a:noFill/>
          </a:ln>
          <a:effectLst>
            <a:outerShdw blurRad="57150" rotWithShape="0" algn="bl" dir="5400000" dist="19050">
              <a:srgbClr val="C2C2C2">
                <a:alpha val="49411"/>
              </a:srgbClr>
            </a:outerShdw>
          </a:effectLst>
        </p:spPr>
      </p:pic>
      <p:pic>
        <p:nvPicPr>
          <p:cNvPr descr="File:Visual Studio Code 1.35 icon.svg - Wikipedia" id="212" name="Google Shape;212;p12"/>
          <p:cNvPicPr preferRelativeResize="0"/>
          <p:nvPr/>
        </p:nvPicPr>
        <p:blipFill rotWithShape="1">
          <a:blip r:embed="rId6">
            <a:alphaModFix/>
          </a:blip>
          <a:srcRect b="0" l="0" r="0" t="0"/>
          <a:stretch/>
        </p:blipFill>
        <p:spPr>
          <a:xfrm>
            <a:off x="6983600" y="3867550"/>
            <a:ext cx="548700" cy="548721"/>
          </a:xfrm>
          <a:prstGeom prst="rect">
            <a:avLst/>
          </a:prstGeom>
          <a:noFill/>
          <a:ln>
            <a:noFill/>
          </a:ln>
        </p:spPr>
      </p:pic>
      <p:pic>
        <p:nvPicPr>
          <p:cNvPr descr="github-collab-retina-preview | jonobacon | Flickr" id="213" name="Google Shape;213;p12"/>
          <p:cNvPicPr preferRelativeResize="0"/>
          <p:nvPr/>
        </p:nvPicPr>
        <p:blipFill rotWithShape="1">
          <a:blip r:embed="rId7">
            <a:alphaModFix/>
          </a:blip>
          <a:srcRect b="0" l="0" r="0" t="0"/>
          <a:stretch/>
        </p:blipFill>
        <p:spPr>
          <a:xfrm>
            <a:off x="7637863" y="3179950"/>
            <a:ext cx="611450" cy="611450"/>
          </a:xfrm>
          <a:prstGeom prst="rect">
            <a:avLst/>
          </a:prstGeom>
          <a:noFill/>
          <a:ln>
            <a:noFill/>
          </a:ln>
        </p:spPr>
      </p:pic>
      <p:sp>
        <p:nvSpPr>
          <p:cNvPr id="214" name="Google Shape;21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15" name="Google Shape;215;p12"/>
          <p:cNvPicPr preferRelativeResize="0"/>
          <p:nvPr/>
        </p:nvPicPr>
        <p:blipFill rotWithShape="1">
          <a:blip r:embed="rId8">
            <a:alphaModFix/>
          </a:blip>
          <a:srcRect b="0" l="0" r="0" t="0"/>
          <a:stretch/>
        </p:blipFill>
        <p:spPr>
          <a:xfrm>
            <a:off x="621563" y="3376576"/>
            <a:ext cx="1522868" cy="510225"/>
          </a:xfrm>
          <a:prstGeom prst="rect">
            <a:avLst/>
          </a:prstGeom>
          <a:noFill/>
          <a:ln>
            <a:noFill/>
          </a:ln>
        </p:spPr>
      </p:pic>
      <p:pic>
        <p:nvPicPr>
          <p:cNvPr id="216" name="Google Shape;216;p12"/>
          <p:cNvPicPr preferRelativeResize="0"/>
          <p:nvPr/>
        </p:nvPicPr>
        <p:blipFill rotWithShape="1">
          <a:blip r:embed="rId9">
            <a:alphaModFix/>
          </a:blip>
          <a:srcRect b="0" l="0" r="0" t="0"/>
          <a:stretch/>
        </p:blipFill>
        <p:spPr>
          <a:xfrm>
            <a:off x="2701688" y="3288850"/>
            <a:ext cx="1616570" cy="455875"/>
          </a:xfrm>
          <a:prstGeom prst="rect">
            <a:avLst/>
          </a:prstGeom>
          <a:noFill/>
          <a:ln>
            <a:noFill/>
          </a:ln>
        </p:spPr>
      </p:pic>
      <p:pic>
        <p:nvPicPr>
          <p:cNvPr id="217" name="Google Shape;217;p12"/>
          <p:cNvPicPr preferRelativeResize="0"/>
          <p:nvPr/>
        </p:nvPicPr>
        <p:blipFill rotWithShape="1">
          <a:blip r:embed="rId10">
            <a:alphaModFix/>
          </a:blip>
          <a:srcRect b="13975" l="14175" r="13011" t="7847"/>
          <a:stretch/>
        </p:blipFill>
        <p:spPr>
          <a:xfrm>
            <a:off x="7743850" y="3836188"/>
            <a:ext cx="399500" cy="611450"/>
          </a:xfrm>
          <a:prstGeom prst="rect">
            <a:avLst/>
          </a:prstGeom>
          <a:noFill/>
          <a:ln>
            <a:noFill/>
          </a:ln>
        </p:spPr>
      </p:pic>
      <p:pic>
        <p:nvPicPr>
          <p:cNvPr id="218" name="Google Shape;218;p12"/>
          <p:cNvPicPr preferRelativeResize="0"/>
          <p:nvPr/>
        </p:nvPicPr>
        <p:blipFill rotWithShape="1">
          <a:blip r:embed="rId11">
            <a:alphaModFix/>
          </a:blip>
          <a:srcRect b="0" l="0" r="0" t="0"/>
          <a:stretch/>
        </p:blipFill>
        <p:spPr>
          <a:xfrm>
            <a:off x="3204250" y="2560661"/>
            <a:ext cx="611450" cy="619297"/>
          </a:xfrm>
          <a:prstGeom prst="rect">
            <a:avLst/>
          </a:prstGeom>
          <a:noFill/>
          <a:ln>
            <a:noFill/>
          </a:ln>
        </p:spPr>
      </p:pic>
      <p:pic>
        <p:nvPicPr>
          <p:cNvPr id="219" name="Google Shape;219;p12"/>
          <p:cNvPicPr preferRelativeResize="0"/>
          <p:nvPr/>
        </p:nvPicPr>
        <p:blipFill rotWithShape="1">
          <a:blip r:embed="rId12">
            <a:alphaModFix/>
          </a:blip>
          <a:srcRect b="0" l="0" r="0" t="0"/>
          <a:stretch/>
        </p:blipFill>
        <p:spPr>
          <a:xfrm>
            <a:off x="892524" y="810500"/>
            <a:ext cx="7134251" cy="1023525"/>
          </a:xfrm>
          <a:prstGeom prst="rect">
            <a:avLst/>
          </a:prstGeom>
          <a:noFill/>
          <a:ln>
            <a:noFill/>
          </a:ln>
        </p:spPr>
      </p:pic>
      <p:sp>
        <p:nvSpPr>
          <p:cNvPr id="220" name="Google Shape;220;p12"/>
          <p:cNvSpPr txBox="1"/>
          <p:nvPr/>
        </p:nvSpPr>
        <p:spPr>
          <a:xfrm>
            <a:off x="892525" y="1834025"/>
            <a:ext cx="1221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Front - End</a:t>
            </a:r>
            <a:endParaRPr b="0" i="0" sz="1500" u="none" cap="none" strike="noStrike">
              <a:solidFill>
                <a:schemeClr val="lt2"/>
              </a:solidFill>
              <a:latin typeface="Arial"/>
              <a:ea typeface="Arial"/>
              <a:cs typeface="Arial"/>
              <a:sym typeface="Arial"/>
            </a:endParaRPr>
          </a:p>
        </p:txBody>
      </p:sp>
      <p:sp>
        <p:nvSpPr>
          <p:cNvPr id="221" name="Google Shape;221;p12"/>
          <p:cNvSpPr txBox="1"/>
          <p:nvPr/>
        </p:nvSpPr>
        <p:spPr>
          <a:xfrm>
            <a:off x="2899475" y="1834025"/>
            <a:ext cx="1221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Back - End</a:t>
            </a:r>
            <a:endParaRPr b="0" i="0" sz="1500" u="none" cap="none" strike="noStrike">
              <a:solidFill>
                <a:schemeClr val="lt2"/>
              </a:solidFill>
              <a:latin typeface="Arial"/>
              <a:ea typeface="Arial"/>
              <a:cs typeface="Arial"/>
              <a:sym typeface="Arial"/>
            </a:endParaRPr>
          </a:p>
        </p:txBody>
      </p:sp>
      <p:sp>
        <p:nvSpPr>
          <p:cNvPr id="222" name="Google Shape;222;p12"/>
          <p:cNvSpPr txBox="1"/>
          <p:nvPr/>
        </p:nvSpPr>
        <p:spPr>
          <a:xfrm>
            <a:off x="5072575" y="1834025"/>
            <a:ext cx="1221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Databases</a:t>
            </a:r>
            <a:endParaRPr b="0" i="0" sz="1500" u="none" cap="none" strike="noStrike">
              <a:solidFill>
                <a:schemeClr val="lt2"/>
              </a:solidFill>
              <a:latin typeface="Arial"/>
              <a:ea typeface="Arial"/>
              <a:cs typeface="Arial"/>
              <a:sym typeface="Arial"/>
            </a:endParaRPr>
          </a:p>
        </p:txBody>
      </p:sp>
      <p:sp>
        <p:nvSpPr>
          <p:cNvPr id="223" name="Google Shape;223;p12"/>
          <p:cNvSpPr txBox="1"/>
          <p:nvPr/>
        </p:nvSpPr>
        <p:spPr>
          <a:xfrm>
            <a:off x="7294700" y="1834025"/>
            <a:ext cx="6729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Tools</a:t>
            </a:r>
            <a:endParaRPr b="0" i="0" sz="1500" u="none" cap="none" strike="noStrike">
              <a:solidFill>
                <a:schemeClr val="lt2"/>
              </a:solidFill>
              <a:latin typeface="Arial"/>
              <a:ea typeface="Arial"/>
              <a:cs typeface="Arial"/>
              <a:sym typeface="Arial"/>
            </a:endParaRPr>
          </a:p>
        </p:txBody>
      </p:sp>
      <p:pic>
        <p:nvPicPr>
          <p:cNvPr id="224" name="Google Shape;224;p12"/>
          <p:cNvPicPr preferRelativeResize="0"/>
          <p:nvPr/>
        </p:nvPicPr>
        <p:blipFill rotWithShape="1">
          <a:blip r:embed="rId13">
            <a:alphaModFix/>
          </a:blip>
          <a:srcRect b="0" l="0" r="0" t="0"/>
          <a:stretch/>
        </p:blipFill>
        <p:spPr>
          <a:xfrm>
            <a:off x="6983600" y="3179950"/>
            <a:ext cx="611450" cy="611450"/>
          </a:xfrm>
          <a:prstGeom prst="rect">
            <a:avLst/>
          </a:prstGeom>
          <a:noFill/>
          <a:ln>
            <a:noFill/>
          </a:ln>
        </p:spPr>
      </p:pic>
      <p:pic>
        <p:nvPicPr>
          <p:cNvPr id="225" name="Google Shape;225;p12"/>
          <p:cNvPicPr preferRelativeResize="0"/>
          <p:nvPr/>
        </p:nvPicPr>
        <p:blipFill rotWithShape="1">
          <a:blip r:embed="rId14">
            <a:alphaModFix/>
          </a:blip>
          <a:srcRect b="0" l="0" r="0" t="0"/>
          <a:stretch/>
        </p:blipFill>
        <p:spPr>
          <a:xfrm>
            <a:off x="2687500" y="3886800"/>
            <a:ext cx="1644958" cy="51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49799a2140_1_6"/>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Frontend</a:t>
            </a:r>
            <a:endParaRPr/>
          </a:p>
        </p:txBody>
      </p:sp>
      <p:sp>
        <p:nvSpPr>
          <p:cNvPr id="231" name="Google Shape;231;g349799a2140_1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32" name="Google Shape;232;g349799a2140_1_6"/>
          <p:cNvSpPr txBox="1"/>
          <p:nvPr>
            <p:ph idx="1" type="subTitle"/>
          </p:nvPr>
        </p:nvSpPr>
        <p:spPr>
          <a:xfrm>
            <a:off x="267225" y="864150"/>
            <a:ext cx="8430600" cy="3677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Char char="●"/>
            </a:pPr>
            <a:r>
              <a:rPr b="1" lang="en">
                <a:solidFill>
                  <a:schemeClr val="lt1"/>
                </a:solidFill>
              </a:rPr>
              <a:t>JavaScript is universally supported</a:t>
            </a:r>
            <a:r>
              <a:rPr lang="en">
                <a:solidFill>
                  <a:schemeClr val="lt1"/>
                </a:solidFill>
              </a:rPr>
              <a:t>, making it ideal for building cross-browser web applications.</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React component-based structure</a:t>
            </a:r>
            <a:r>
              <a:rPr lang="en">
                <a:solidFill>
                  <a:schemeClr val="lt1"/>
                </a:solidFill>
              </a:rPr>
              <a:t> promotes code reuse and clean UI architecture.</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Virtual DOM in React</a:t>
            </a:r>
            <a:r>
              <a:rPr lang="en">
                <a:solidFill>
                  <a:schemeClr val="lt1"/>
                </a:solidFill>
              </a:rPr>
              <a:t> ensures fast rendering and improved performance.</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Large community and ecosystem</a:t>
            </a:r>
            <a:r>
              <a:rPr lang="en">
                <a:solidFill>
                  <a:schemeClr val="lt1"/>
                </a:solidFill>
              </a:rPr>
              <a:t> enable rapid development with abundant resources and libraries.</a:t>
            </a:r>
            <a:endParaRPr>
              <a:solidFill>
                <a:schemeClr val="lt1"/>
              </a:solidFill>
            </a:endParaRPr>
          </a:p>
          <a:p>
            <a:pPr indent="0" lvl="0" marL="457200" rtl="0" algn="l">
              <a:lnSpc>
                <a:spcPct val="115000"/>
              </a:lnSpc>
              <a:spcBef>
                <a:spcPts val="0"/>
              </a:spcBef>
              <a:spcAft>
                <a:spcPts val="0"/>
              </a:spcAft>
              <a:buSzPts val="1800"/>
              <a:buNone/>
            </a:pPr>
            <a:r>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49799a2140_1_12"/>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Backend</a:t>
            </a:r>
            <a:endParaRPr/>
          </a:p>
        </p:txBody>
      </p:sp>
      <p:sp>
        <p:nvSpPr>
          <p:cNvPr id="238" name="Google Shape;238;g349799a2140_1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39" name="Google Shape;239;g349799a2140_1_12"/>
          <p:cNvSpPr txBox="1"/>
          <p:nvPr>
            <p:ph idx="1" type="subTitle"/>
          </p:nvPr>
        </p:nvSpPr>
        <p:spPr>
          <a:xfrm>
            <a:off x="267225" y="864150"/>
            <a:ext cx="8430600" cy="3677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lt1"/>
              </a:buClr>
              <a:buSzPts val="1800"/>
              <a:buChar char="●"/>
            </a:pPr>
            <a:r>
              <a:rPr b="1" lang="en">
                <a:solidFill>
                  <a:schemeClr val="lt1"/>
                </a:solidFill>
              </a:rPr>
              <a:t>Node.js offers non-blocking I/O</a:t>
            </a:r>
            <a:r>
              <a:rPr lang="en">
                <a:solidFill>
                  <a:schemeClr val="lt1"/>
                </a:solidFill>
              </a:rPr>
              <a:t>, making it ideal for handling real-time, high-concurrency workloads.</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Express.js provides a lightweight, flexible framework</a:t>
            </a:r>
            <a:r>
              <a:rPr lang="en">
                <a:solidFill>
                  <a:schemeClr val="lt1"/>
                </a:solidFill>
              </a:rPr>
              <a:t> for building scalable APIs quickly.</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Seamless integration with OpenAI APIs</a:t>
            </a:r>
            <a:r>
              <a:rPr lang="en">
                <a:solidFill>
                  <a:schemeClr val="lt1"/>
                </a:solidFill>
              </a:rPr>
              <a:t> enables powerful AI-driven features with minimal overhead.</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JavaScript across frontend and backend</a:t>
            </a:r>
            <a:r>
              <a:rPr lang="en">
                <a:solidFill>
                  <a:schemeClr val="lt1"/>
                </a:solidFill>
              </a:rPr>
              <a:t> simplifies development and improves team productivity.</a:t>
            </a:r>
            <a:endParaRPr>
              <a:solidFill>
                <a:schemeClr val="lt1"/>
              </a:solidFill>
            </a:endParaRPr>
          </a:p>
          <a:p>
            <a:pPr indent="0" lvl="0" marL="457200" rtl="0" algn="l">
              <a:lnSpc>
                <a:spcPct val="115000"/>
              </a:lnSpc>
              <a:spcBef>
                <a:spcPts val="0"/>
              </a:spcBef>
              <a:spcAft>
                <a:spcPts val="0"/>
              </a:spcAft>
              <a:buSzPts val="1800"/>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49799a2140_1_18"/>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Database</a:t>
            </a:r>
            <a:endParaRPr/>
          </a:p>
        </p:txBody>
      </p:sp>
      <p:sp>
        <p:nvSpPr>
          <p:cNvPr id="245" name="Google Shape;245;g349799a2140_1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46" name="Google Shape;246;g349799a2140_1_18"/>
          <p:cNvSpPr txBox="1"/>
          <p:nvPr>
            <p:ph idx="1" type="subTitle"/>
          </p:nvPr>
        </p:nvSpPr>
        <p:spPr>
          <a:xfrm>
            <a:off x="267225" y="864150"/>
            <a:ext cx="8430600" cy="3677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Char char="●"/>
            </a:pPr>
            <a:r>
              <a:rPr b="1" lang="en">
                <a:solidFill>
                  <a:schemeClr val="lt1"/>
                </a:solidFill>
              </a:rPr>
              <a:t>MongoDB’s flexible document model</a:t>
            </a:r>
            <a:r>
              <a:rPr lang="en">
                <a:solidFill>
                  <a:schemeClr val="lt1"/>
                </a:solidFill>
              </a:rPr>
              <a:t> allows rapid development and easy handling of dynamic data.</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JSON-like structure</a:t>
            </a:r>
            <a:r>
              <a:rPr lang="en">
                <a:solidFill>
                  <a:schemeClr val="lt1"/>
                </a:solidFill>
              </a:rPr>
              <a:t> aligns naturally with JavaScript/Node.js, simplifying data handling.</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Scales horizontally with ease</a:t>
            </a:r>
            <a:r>
              <a:rPr lang="en">
                <a:solidFill>
                  <a:schemeClr val="lt1"/>
                </a:solidFill>
              </a:rPr>
              <a:t>, making it suitable for growing, high-traffic applications.</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Rich querying and indexing features</a:t>
            </a:r>
            <a:r>
              <a:rPr lang="en">
                <a:solidFill>
                  <a:schemeClr val="lt1"/>
                </a:solidFill>
              </a:rPr>
              <a:t> support powerful, efficient data operations.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2"/>
          <p:cNvPicPr preferRelativeResize="0"/>
          <p:nvPr/>
        </p:nvPicPr>
        <p:blipFill rotWithShape="1">
          <a:blip r:embed="rId3">
            <a:alphaModFix/>
          </a:blip>
          <a:srcRect b="0" l="0" r="0" t="0"/>
          <a:stretch/>
        </p:blipFill>
        <p:spPr>
          <a:xfrm>
            <a:off x="212037" y="84612"/>
            <a:ext cx="2340325" cy="4140562"/>
          </a:xfrm>
          <a:prstGeom prst="rect">
            <a:avLst/>
          </a:prstGeom>
          <a:noFill/>
          <a:ln>
            <a:noFill/>
          </a:ln>
          <a:effectLst>
            <a:reflection blurRad="0" dir="5400000" dist="95250" endA="0" endPos="17000" fadeDir="5400012" kx="0" rotWithShape="0" algn="bl" stPos="0" sy="-100000" ky="0"/>
          </a:effectLst>
        </p:spPr>
      </p:pic>
      <p:pic>
        <p:nvPicPr>
          <p:cNvPr id="66" name="Google Shape;66;p2"/>
          <p:cNvPicPr preferRelativeResize="0"/>
          <p:nvPr/>
        </p:nvPicPr>
        <p:blipFill rotWithShape="1">
          <a:blip r:embed="rId4">
            <a:alphaModFix/>
          </a:blip>
          <a:srcRect b="0" l="0" r="0" t="0"/>
          <a:stretch/>
        </p:blipFill>
        <p:spPr>
          <a:xfrm>
            <a:off x="2013113" y="236788"/>
            <a:ext cx="2340325" cy="4227675"/>
          </a:xfrm>
          <a:prstGeom prst="rect">
            <a:avLst/>
          </a:prstGeom>
          <a:noFill/>
          <a:ln>
            <a:noFill/>
          </a:ln>
          <a:effectLst>
            <a:reflection blurRad="0" dir="5400000" dist="95250" endA="0" endPos="17000" fadeDir="5400012" kx="0" rotWithShape="0" algn="bl" stPos="0" sy="-100000" ky="0"/>
          </a:effectLst>
        </p:spPr>
      </p:pic>
      <p:pic>
        <p:nvPicPr>
          <p:cNvPr id="67" name="Google Shape;67;p2"/>
          <p:cNvPicPr preferRelativeResize="0"/>
          <p:nvPr/>
        </p:nvPicPr>
        <p:blipFill rotWithShape="1">
          <a:blip r:embed="rId5">
            <a:alphaModFix/>
          </a:blip>
          <a:srcRect b="0" l="0" r="0" t="0"/>
          <a:stretch/>
        </p:blipFill>
        <p:spPr>
          <a:xfrm>
            <a:off x="3606938" y="84600"/>
            <a:ext cx="2074543" cy="4140574"/>
          </a:xfrm>
          <a:prstGeom prst="rect">
            <a:avLst/>
          </a:prstGeom>
          <a:noFill/>
          <a:ln>
            <a:noFill/>
          </a:ln>
          <a:effectLst>
            <a:reflection blurRad="0" dir="5400000" dist="95250" endA="0" endPos="17000" fadeDir="5400012" kx="0" rotWithShape="0" algn="bl" stPos="0" sy="-100000" ky="0"/>
          </a:effectLst>
        </p:spPr>
      </p:pic>
      <p:pic>
        <p:nvPicPr>
          <p:cNvPr id="68" name="Google Shape;68;p2"/>
          <p:cNvPicPr preferRelativeResize="0"/>
          <p:nvPr/>
        </p:nvPicPr>
        <p:blipFill rotWithShape="1">
          <a:blip r:embed="rId6">
            <a:alphaModFix/>
          </a:blip>
          <a:srcRect b="0" l="0" r="0" t="0"/>
          <a:stretch/>
        </p:blipFill>
        <p:spPr>
          <a:xfrm>
            <a:off x="5158211" y="235717"/>
            <a:ext cx="2340325" cy="4229532"/>
          </a:xfrm>
          <a:prstGeom prst="rect">
            <a:avLst/>
          </a:prstGeom>
          <a:noFill/>
          <a:ln>
            <a:noFill/>
          </a:ln>
          <a:effectLst>
            <a:reflection blurRad="0" dir="5400000" dist="95250" endA="0" endPos="17000" fadeDir="5400012" kx="0" rotWithShape="0" algn="bl" stPos="0" sy="-100000" ky="0"/>
          </a:effectLst>
        </p:spPr>
      </p:pic>
      <p:pic>
        <p:nvPicPr>
          <p:cNvPr id="69" name="Google Shape;69;p2"/>
          <p:cNvPicPr preferRelativeResize="0"/>
          <p:nvPr/>
        </p:nvPicPr>
        <p:blipFill rotWithShape="1">
          <a:blip r:embed="rId7">
            <a:alphaModFix/>
          </a:blip>
          <a:srcRect b="0" l="0" r="0" t="0"/>
          <a:stretch/>
        </p:blipFill>
        <p:spPr>
          <a:xfrm>
            <a:off x="6591638" y="92950"/>
            <a:ext cx="2340325" cy="4123884"/>
          </a:xfrm>
          <a:prstGeom prst="rect">
            <a:avLst/>
          </a:prstGeom>
          <a:noFill/>
          <a:ln>
            <a:noFill/>
          </a:ln>
          <a:effectLst>
            <a:reflection blurRad="0" dir="5400000" dist="95250" endA="0" endPos="17000" fadeDir="5400012" kx="0" rotWithShape="0" algn="bl" stPos="0" sy="-100000" ky="0"/>
          </a:effectLst>
        </p:spPr>
      </p:pic>
      <p:sp>
        <p:nvSpPr>
          <p:cNvPr id="70" name="Google Shape;70;p2"/>
          <p:cNvSpPr txBox="1"/>
          <p:nvPr/>
        </p:nvSpPr>
        <p:spPr>
          <a:xfrm>
            <a:off x="250888" y="2673800"/>
            <a:ext cx="1634100" cy="1036800"/>
          </a:xfrm>
          <a:prstGeom prst="rect">
            <a:avLst/>
          </a:prstGeom>
          <a:noFill/>
          <a:ln>
            <a:noFill/>
          </a:ln>
          <a:effectLst>
            <a:outerShdw blurRad="57150" rotWithShape="0" algn="bl" dir="5400000" dist="19050">
              <a:schemeClr val="lt1">
                <a:alpha val="48627"/>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Explore the world of Dragons</a:t>
            </a:r>
            <a:endParaRPr b="0" i="0" sz="1800" u="none" cap="none" strike="noStrike">
              <a:solidFill>
                <a:schemeClr val="lt1"/>
              </a:solidFill>
              <a:latin typeface="Arial"/>
              <a:ea typeface="Arial"/>
              <a:cs typeface="Arial"/>
              <a:sym typeface="Arial"/>
            </a:endParaRPr>
          </a:p>
        </p:txBody>
      </p:sp>
      <p:sp>
        <p:nvSpPr>
          <p:cNvPr id="71" name="Google Shape;71;p2"/>
          <p:cNvSpPr txBox="1"/>
          <p:nvPr/>
        </p:nvSpPr>
        <p:spPr>
          <a:xfrm>
            <a:off x="2014238" y="2079013"/>
            <a:ext cx="1634100" cy="1205400"/>
          </a:xfrm>
          <a:prstGeom prst="rect">
            <a:avLst/>
          </a:prstGeom>
          <a:noFill/>
          <a:ln>
            <a:noFill/>
          </a:ln>
          <a:effectLst>
            <a:outerShdw blurRad="57150" rotWithShape="0" algn="bl" dir="5400000" dist="19050">
              <a:schemeClr val="lt1">
                <a:alpha val="48627"/>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Or wander deep into the Dark Forest</a:t>
            </a:r>
            <a:endParaRPr b="0" i="0" sz="1800" u="none" cap="none" strike="noStrike">
              <a:solidFill>
                <a:schemeClr val="lt1"/>
              </a:solidFill>
              <a:latin typeface="Arial"/>
              <a:ea typeface="Arial"/>
              <a:cs typeface="Arial"/>
              <a:sym typeface="Arial"/>
            </a:endParaRPr>
          </a:p>
        </p:txBody>
      </p:sp>
      <p:sp>
        <p:nvSpPr>
          <p:cNvPr id="72" name="Google Shape;72;p2"/>
          <p:cNvSpPr txBox="1"/>
          <p:nvPr/>
        </p:nvSpPr>
        <p:spPr>
          <a:xfrm>
            <a:off x="3610325" y="247550"/>
            <a:ext cx="1634100" cy="1036800"/>
          </a:xfrm>
          <a:prstGeom prst="rect">
            <a:avLst/>
          </a:prstGeom>
          <a:noFill/>
          <a:ln>
            <a:noFill/>
          </a:ln>
          <a:effectLst>
            <a:outerShdw blurRad="57150" rotWithShape="0" algn="bl" dir="5400000" dist="19050">
              <a:schemeClr val="lt1">
                <a:alpha val="48627"/>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Encounter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the Lords</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of Evil</a:t>
            </a:r>
            <a:endParaRPr b="0" i="0" sz="1800" u="none" cap="none" strike="noStrike">
              <a:solidFill>
                <a:schemeClr val="lt1"/>
              </a:solidFill>
              <a:latin typeface="Arial"/>
              <a:ea typeface="Arial"/>
              <a:cs typeface="Arial"/>
              <a:sym typeface="Arial"/>
            </a:endParaRPr>
          </a:p>
        </p:txBody>
      </p:sp>
      <p:sp>
        <p:nvSpPr>
          <p:cNvPr id="73" name="Google Shape;73;p2"/>
          <p:cNvSpPr txBox="1"/>
          <p:nvPr/>
        </p:nvSpPr>
        <p:spPr>
          <a:xfrm>
            <a:off x="5158213" y="1411075"/>
            <a:ext cx="1028700" cy="1618500"/>
          </a:xfrm>
          <a:prstGeom prst="rect">
            <a:avLst/>
          </a:prstGeom>
          <a:noFill/>
          <a:ln>
            <a:noFill/>
          </a:ln>
          <a:effectLst>
            <a:outerShdw blurRad="57150" rotWithShape="0" algn="bl" dir="5400000" dist="19050">
              <a:schemeClr val="lt1">
                <a:alpha val="48627"/>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Or</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delve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into a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magical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world</a:t>
            </a:r>
            <a:endParaRPr b="0" i="0" sz="1800" u="none" cap="none" strike="noStrike">
              <a:solidFill>
                <a:schemeClr val="lt1"/>
              </a:solidFill>
              <a:latin typeface="Arial"/>
              <a:ea typeface="Arial"/>
              <a:cs typeface="Arial"/>
              <a:sym typeface="Arial"/>
            </a:endParaRPr>
          </a:p>
        </p:txBody>
      </p:sp>
      <p:sp>
        <p:nvSpPr>
          <p:cNvPr id="74" name="Google Shape;74;p2"/>
          <p:cNvSpPr txBox="1"/>
          <p:nvPr/>
        </p:nvSpPr>
        <p:spPr>
          <a:xfrm>
            <a:off x="6736063" y="299850"/>
            <a:ext cx="1191600" cy="2660700"/>
          </a:xfrm>
          <a:prstGeom prst="rect">
            <a:avLst/>
          </a:prstGeom>
          <a:noFill/>
          <a:ln>
            <a:noFill/>
          </a:ln>
          <a:effectLst>
            <a:outerShdw blurRad="57150" rotWithShape="0" algn="bl" dir="5400000" dist="19050">
              <a:schemeClr val="lt1">
                <a:alpha val="48627"/>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Roll the dice,</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Follow the story,</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See where your choices lead you.</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2000"/>
                                        <p:tgtEl>
                                          <p:spTgt spid="70"/>
                                        </p:tgtEl>
                                      </p:cBhvr>
                                    </p:animEffect>
                                  </p:childTnLst>
                                </p:cTn>
                              </p:par>
                              <p:par>
                                <p:cTn fill="hold" nodeType="withEffect" presetClass="entr" presetID="2" presetSubtype="4">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2000"/>
                                        <p:tgtEl>
                                          <p:spTgt spid="6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2000"/>
                                        <p:tgtEl>
                                          <p:spTgt spid="71"/>
                                        </p:tgtEl>
                                      </p:cBhvr>
                                    </p:animEffect>
                                  </p:childTnLst>
                                </p:cTn>
                              </p:par>
                              <p:par>
                                <p:cTn fill="hold" nodeType="withEffect" presetClass="entr" presetID="2" presetSubtype="1">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2000"/>
                                        <p:tgtEl>
                                          <p:spTgt spid="6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3000"/>
                                        <p:tgtEl>
                                          <p:spTgt spid="72"/>
                                        </p:tgtEl>
                                      </p:cBhvr>
                                    </p:animEffect>
                                  </p:childTnLst>
                                </p:cTn>
                              </p:par>
                              <p:par>
                                <p:cTn fill="hold" nodeType="withEffect" presetClass="entr" presetID="2" presetSubtype="4">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2000"/>
                                        <p:tgtEl>
                                          <p:spTgt spid="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2000"/>
                                        <p:tgtEl>
                                          <p:spTgt spid="73"/>
                                        </p:tgtEl>
                                      </p:cBhvr>
                                    </p:animEffect>
                                  </p:childTnLst>
                                </p:cTn>
                              </p:par>
                              <p:par>
                                <p:cTn fill="hold" nodeType="withEffect" presetClass="entr" presetID="2" presetSubtype="1">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2000"/>
                                        <p:tgtEl>
                                          <p:spTgt spid="6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2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2000"/>
                                        <p:tgtEl>
                                          <p:spTgt spid="65"/>
                                        </p:tgtEl>
                                        <p:attrNameLst>
                                          <p:attrName>ppt_y</p:attrName>
                                        </p:attrNameLst>
                                      </p:cBhvr>
                                      <p:tavLst>
                                        <p:tav fmla="" tm="0">
                                          <p:val>
                                            <p:strVal val="#ppt_y"/>
                                          </p:val>
                                        </p:tav>
                                        <p:tav fmla="" tm="100000">
                                          <p:val>
                                            <p:strVal val="#ppt_y+1"/>
                                          </p:val>
                                        </p:tav>
                                      </p:tavLst>
                                    </p:anim>
                                    <p:set>
                                      <p:cBhvr>
                                        <p:cTn dur="1" fill="hold">
                                          <p:stCondLst>
                                            <p:cond delay="2000"/>
                                          </p:stCondLst>
                                        </p:cTn>
                                        <p:tgtEl>
                                          <p:spTgt spid="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0"/>
                                        </p:tgtEl>
                                      </p:cBhvr>
                                    </p:animEffect>
                                    <p:set>
                                      <p:cBhvr>
                                        <p:cTn dur="1" fill="hold">
                                          <p:stCondLst>
                                            <p:cond delay="1000"/>
                                          </p:stCondLst>
                                        </p:cTn>
                                        <p:tgtEl>
                                          <p:spTgt spid="70"/>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6"/>
                                        </p:tgtEl>
                                        <p:attrNameLst>
                                          <p:attrName>ppt_y</p:attrName>
                                        </p:attrNameLst>
                                      </p:cBhvr>
                                      <p:tavLst>
                                        <p:tav fmla="" tm="0">
                                          <p:val>
                                            <p:strVal val="#ppt_y"/>
                                          </p:val>
                                        </p:tav>
                                        <p:tav fmla="" tm="100000">
                                          <p:val>
                                            <p:strVal val="#ppt_y-1"/>
                                          </p:val>
                                        </p:tav>
                                      </p:tavLst>
                                    </p:anim>
                                    <p:set>
                                      <p:cBhvr>
                                        <p:cTn dur="1" fill="hold">
                                          <p:stCondLst>
                                            <p:cond delay="2000"/>
                                          </p:stCondLst>
                                        </p:cTn>
                                        <p:tgtEl>
                                          <p:spTgt spid="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1"/>
                                        </p:tgtEl>
                                      </p:cBhvr>
                                    </p:animEffect>
                                    <p:set>
                                      <p:cBhvr>
                                        <p:cTn dur="1" fill="hold">
                                          <p:stCondLst>
                                            <p:cond delay="1000"/>
                                          </p:stCondLst>
                                        </p:cTn>
                                        <p:tgtEl>
                                          <p:spTgt spid="7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7"/>
                                        </p:tgtEl>
                                        <p:attrNameLst>
                                          <p:attrName>ppt_y</p:attrName>
                                        </p:attrNameLst>
                                      </p:cBhvr>
                                      <p:tavLst>
                                        <p:tav fmla="" tm="0">
                                          <p:val>
                                            <p:strVal val="#ppt_y"/>
                                          </p:val>
                                        </p:tav>
                                        <p:tav fmla="" tm="100000">
                                          <p:val>
                                            <p:strVal val="#ppt_y+1"/>
                                          </p:val>
                                        </p:tav>
                                      </p:tavLst>
                                    </p:anim>
                                    <p:set>
                                      <p:cBhvr>
                                        <p:cTn dur="1" fill="hold">
                                          <p:stCondLst>
                                            <p:cond delay="2000"/>
                                          </p:stCondLst>
                                        </p:cTn>
                                        <p:tgtEl>
                                          <p:spTgt spid="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2"/>
                                        </p:tgtEl>
                                      </p:cBhvr>
                                    </p:animEffect>
                                    <p:set>
                                      <p:cBhvr>
                                        <p:cTn dur="1" fill="hold">
                                          <p:stCondLst>
                                            <p:cond delay="1000"/>
                                          </p:stCondLst>
                                        </p:cTn>
                                        <p:tgtEl>
                                          <p:spTgt spid="72"/>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8"/>
                                        </p:tgtEl>
                                        <p:attrNameLst>
                                          <p:attrName>ppt_y</p:attrName>
                                        </p:attrNameLst>
                                      </p:cBhvr>
                                      <p:tavLst>
                                        <p:tav fmla="" tm="0">
                                          <p:val>
                                            <p:strVal val="#ppt_y"/>
                                          </p:val>
                                        </p:tav>
                                        <p:tav fmla="" tm="100000">
                                          <p:val>
                                            <p:strVal val="#ppt_y-1"/>
                                          </p:val>
                                        </p:tav>
                                      </p:tavLst>
                                    </p:anim>
                                    <p:set>
                                      <p:cBhvr>
                                        <p:cTn dur="1" fill="hold">
                                          <p:stCondLst>
                                            <p:cond delay="2000"/>
                                          </p:stCondLst>
                                        </p:cTn>
                                        <p:tgtEl>
                                          <p:spTgt spid="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3"/>
                                        </p:tgtEl>
                                      </p:cBhvr>
                                    </p:animEffect>
                                    <p:set>
                                      <p:cBhvr>
                                        <p:cTn dur="1" fill="hold">
                                          <p:stCondLst>
                                            <p:cond delay="1000"/>
                                          </p:stCondLst>
                                        </p:cTn>
                                        <p:tgtEl>
                                          <p:spTgt spid="7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9"/>
                                        </p:tgtEl>
                                        <p:attrNameLst>
                                          <p:attrName>ppt_y</p:attrName>
                                        </p:attrNameLst>
                                      </p:cBhvr>
                                      <p:tavLst>
                                        <p:tav fmla="" tm="0">
                                          <p:val>
                                            <p:strVal val="#ppt_y"/>
                                          </p:val>
                                        </p:tav>
                                        <p:tav fmla="" tm="100000">
                                          <p:val>
                                            <p:strVal val="#ppt_y+1"/>
                                          </p:val>
                                        </p:tav>
                                      </p:tavLst>
                                    </p:anim>
                                    <p:set>
                                      <p:cBhvr>
                                        <p:cTn dur="1" fill="hold">
                                          <p:stCondLst>
                                            <p:cond delay="2000"/>
                                          </p:stCondLst>
                                        </p:cTn>
                                        <p:tgtEl>
                                          <p:spTgt spid="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
                                        </p:tgtEl>
                                      </p:cBhvr>
                                    </p:animEffect>
                                    <p:set>
                                      <p:cBhvr>
                                        <p:cTn dur="1" fill="hold">
                                          <p:stCondLst>
                                            <p:cond delay="1000"/>
                                          </p:stCondLst>
                                        </p:cTn>
                                        <p:tgtEl>
                                          <p:spTgt spid="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49799a2140_1_24"/>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Tools</a:t>
            </a:r>
            <a:endParaRPr/>
          </a:p>
        </p:txBody>
      </p:sp>
      <p:sp>
        <p:nvSpPr>
          <p:cNvPr id="252" name="Google Shape;252;g349799a2140_1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53" name="Google Shape;253;g349799a2140_1_24"/>
          <p:cNvSpPr txBox="1"/>
          <p:nvPr>
            <p:ph idx="1" type="subTitle"/>
          </p:nvPr>
        </p:nvSpPr>
        <p:spPr>
          <a:xfrm>
            <a:off x="267225" y="864150"/>
            <a:ext cx="8430600" cy="3677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lt1"/>
              </a:buClr>
              <a:buSzPts val="1800"/>
              <a:buChar char="●"/>
            </a:pPr>
            <a:r>
              <a:rPr b="1" lang="en">
                <a:solidFill>
                  <a:schemeClr val="lt1"/>
                </a:solidFill>
              </a:rPr>
              <a:t>Visual Studio Code offers a fast, extensible, and developer-friendly IDE</a:t>
            </a:r>
            <a:r>
              <a:rPr lang="en">
                <a:solidFill>
                  <a:schemeClr val="lt1"/>
                </a:solidFill>
              </a:rPr>
              <a:t> with powerful debugging and Git integration.</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GitHub ensures seamless version control and collaboration</a:t>
            </a:r>
            <a:r>
              <a:rPr lang="en">
                <a:solidFill>
                  <a:schemeClr val="lt1"/>
                </a:solidFill>
              </a:rPr>
              <a:t> through pull requests, code reviews, and CI/CD support.</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Jira enables efficient project management</a:t>
            </a:r>
            <a:r>
              <a:rPr lang="en">
                <a:solidFill>
                  <a:schemeClr val="lt1"/>
                </a:solidFill>
              </a:rPr>
              <a:t> with clear tracking of tasks, sprints, and team progress.</a:t>
            </a:r>
            <a:endParaRPr>
              <a:solidFill>
                <a:schemeClr val="lt1"/>
              </a:solidFill>
            </a:endParaRPr>
          </a:p>
          <a:p>
            <a:pPr indent="0" lvl="0" marL="0" rtl="0" algn="l">
              <a:lnSpc>
                <a:spcPct val="115000"/>
              </a:lnSpc>
              <a:spcBef>
                <a:spcPts val="0"/>
              </a:spcBef>
              <a:spcAft>
                <a:spcPts val="0"/>
              </a:spcAft>
              <a:buSzPts val="1800"/>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b="1" lang="en">
                <a:solidFill>
                  <a:schemeClr val="lt1"/>
                </a:solidFill>
              </a:rPr>
              <a:t>Together, these tools streamline the development workflow</a:t>
            </a:r>
            <a:r>
              <a:rPr lang="en">
                <a:solidFill>
                  <a:schemeClr val="lt1"/>
                </a:solidFill>
              </a:rPr>
              <a:t>, from coding to deployment and issue tracking.</a:t>
            </a:r>
            <a:endParaRPr>
              <a:solidFill>
                <a:schemeClr val="lt1"/>
              </a:solidFill>
            </a:endParaRPr>
          </a:p>
          <a:p>
            <a:pPr indent="0" lvl="0" marL="457200" rtl="0" algn="l">
              <a:lnSpc>
                <a:spcPct val="115000"/>
              </a:lnSpc>
              <a:spcBef>
                <a:spcPts val="0"/>
              </a:spcBef>
              <a:spcAft>
                <a:spcPts val="0"/>
              </a:spcAft>
              <a:buSzPts val="1800"/>
              <a:buNone/>
            </a:pPr>
            <a:r>
              <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3"/>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Components</a:t>
            </a:r>
            <a:endParaRPr/>
          </a:p>
        </p:txBody>
      </p:sp>
      <p:sp>
        <p:nvSpPr>
          <p:cNvPr id="259" name="Google Shape;259;p13"/>
          <p:cNvSpPr txBox="1"/>
          <p:nvPr>
            <p:ph idx="1" type="body"/>
          </p:nvPr>
        </p:nvSpPr>
        <p:spPr>
          <a:xfrm>
            <a:off x="311700" y="11322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Player status manager:</a:t>
            </a:r>
            <a:r>
              <a:rPr lang="en"/>
              <a:t> Keep track of player progress</a:t>
            </a:r>
            <a:endParaRPr/>
          </a:p>
          <a:p>
            <a:pPr indent="0" lvl="0" marL="0" rtl="0" algn="l">
              <a:lnSpc>
                <a:spcPct val="150000"/>
              </a:lnSpc>
              <a:spcBef>
                <a:spcPts val="0"/>
              </a:spcBef>
              <a:spcAft>
                <a:spcPts val="0"/>
              </a:spcAft>
              <a:buSzPts val="1800"/>
              <a:buNone/>
            </a:pPr>
            <a:r>
              <a:t/>
            </a:r>
            <a:endParaRPr/>
          </a:p>
          <a:p>
            <a:pPr indent="-342900" lvl="0" marL="457200" rtl="0" algn="l">
              <a:lnSpc>
                <a:spcPct val="150000"/>
              </a:lnSpc>
              <a:spcBef>
                <a:spcPts val="0"/>
              </a:spcBef>
              <a:spcAft>
                <a:spcPts val="0"/>
              </a:spcAft>
              <a:buSzPts val="1800"/>
              <a:buChar char="●"/>
            </a:pPr>
            <a:r>
              <a:rPr b="1" lang="en"/>
              <a:t>Game status manager:</a:t>
            </a:r>
            <a:r>
              <a:rPr lang="en"/>
              <a:t> Maintains game context data and behavior</a:t>
            </a:r>
            <a:endParaRPr/>
          </a:p>
          <a:p>
            <a:pPr indent="0" lvl="0" marL="0" rtl="0" algn="l">
              <a:lnSpc>
                <a:spcPct val="150000"/>
              </a:lnSpc>
              <a:spcBef>
                <a:spcPts val="0"/>
              </a:spcBef>
              <a:spcAft>
                <a:spcPts val="0"/>
              </a:spcAft>
              <a:buSzPts val="1800"/>
              <a:buNone/>
            </a:pPr>
            <a:r>
              <a:t/>
            </a:r>
            <a:endParaRPr/>
          </a:p>
          <a:p>
            <a:pPr indent="-342900" lvl="0" marL="457200" rtl="0" algn="l">
              <a:lnSpc>
                <a:spcPct val="150000"/>
              </a:lnSpc>
              <a:spcBef>
                <a:spcPts val="0"/>
              </a:spcBef>
              <a:spcAft>
                <a:spcPts val="0"/>
              </a:spcAft>
              <a:buSzPts val="1800"/>
              <a:buChar char="●"/>
            </a:pPr>
            <a:r>
              <a:rPr b="1" lang="en"/>
              <a:t>AI LLM model manager:</a:t>
            </a:r>
            <a:r>
              <a:rPr lang="en"/>
              <a:t> Generates dynamic narrative and dialogue</a:t>
            </a:r>
            <a:endParaRPr/>
          </a:p>
          <a:p>
            <a:pPr indent="0" lvl="0" marL="0" rtl="0" algn="l">
              <a:lnSpc>
                <a:spcPct val="150000"/>
              </a:lnSpc>
              <a:spcBef>
                <a:spcPts val="0"/>
              </a:spcBef>
              <a:spcAft>
                <a:spcPts val="0"/>
              </a:spcAft>
              <a:buSzPts val="1800"/>
              <a:buNone/>
            </a:pPr>
            <a:r>
              <a:t/>
            </a:r>
            <a:endParaRPr/>
          </a:p>
          <a:p>
            <a:pPr indent="-342900" lvl="0" marL="457200" rtl="0" algn="l">
              <a:lnSpc>
                <a:spcPct val="150000"/>
              </a:lnSpc>
              <a:spcBef>
                <a:spcPts val="0"/>
              </a:spcBef>
              <a:spcAft>
                <a:spcPts val="0"/>
              </a:spcAft>
              <a:buSzPts val="1800"/>
              <a:buChar char="●"/>
            </a:pPr>
            <a:r>
              <a:rPr b="1" lang="en"/>
              <a:t>Prompt generator:</a:t>
            </a:r>
            <a:r>
              <a:rPr lang="en"/>
              <a:t> Create efficient prompts with most relevant amount of metadata</a:t>
            </a:r>
            <a:endParaRPr/>
          </a:p>
        </p:txBody>
      </p:sp>
      <p:sp>
        <p:nvSpPr>
          <p:cNvPr id="260" name="Google Shape;26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4"/>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Project Schedule</a:t>
            </a:r>
            <a:endParaRPr/>
          </a:p>
        </p:txBody>
      </p:sp>
      <p:sp>
        <p:nvSpPr>
          <p:cNvPr id="266" name="Google Shape;26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267" name="Google Shape;267;p14"/>
          <p:cNvGrpSpPr/>
          <p:nvPr/>
        </p:nvGrpSpPr>
        <p:grpSpPr>
          <a:xfrm>
            <a:off x="361925" y="770175"/>
            <a:ext cx="2358060" cy="3406962"/>
            <a:chOff x="896442" y="1574025"/>
            <a:chExt cx="2021483" cy="2510102"/>
          </a:xfrm>
        </p:grpSpPr>
        <p:sp>
          <p:nvSpPr>
            <p:cNvPr id="268" name="Google Shape;268;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accent1"/>
                  </a:solidFill>
                  <a:latin typeface="Roboto"/>
                  <a:ea typeface="Roboto"/>
                  <a:cs typeface="Roboto"/>
                  <a:sym typeface="Roboto"/>
                </a:rPr>
                <a:t>Feb 12</a:t>
              </a:r>
              <a:endParaRPr b="0" i="0" sz="1000" u="none" cap="none" strike="noStrike">
                <a:solidFill>
                  <a:schemeClr val="accent1"/>
                </a:solidFill>
                <a:latin typeface="Roboto"/>
                <a:ea typeface="Roboto"/>
                <a:cs typeface="Roboto"/>
                <a:sym typeface="Roboto"/>
              </a:endParaRPr>
            </a:p>
          </p:txBody>
        </p:sp>
        <p:sp>
          <p:nvSpPr>
            <p:cNvPr id="269" name="Google Shape;269;p14"/>
            <p:cNvSpPr txBox="1"/>
            <p:nvPr/>
          </p:nvSpPr>
          <p:spPr>
            <a:xfrm>
              <a:off x="1247878" y="2690775"/>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accent1"/>
                  </a:solidFill>
                  <a:latin typeface="Roboto"/>
                  <a:ea typeface="Roboto"/>
                  <a:cs typeface="Roboto"/>
                  <a:sym typeface="Roboto"/>
                </a:rPr>
                <a:t>Sprint 0</a:t>
              </a:r>
              <a:endParaRPr b="1" i="0" sz="1300" u="none" cap="none" strike="noStrike">
                <a:solidFill>
                  <a:schemeClr val="accent1"/>
                </a:solidFill>
                <a:latin typeface="Roboto"/>
                <a:ea typeface="Roboto"/>
                <a:cs typeface="Roboto"/>
                <a:sym typeface="Roboto"/>
              </a:endParaRPr>
            </a:p>
          </p:txBody>
        </p:sp>
        <p:sp>
          <p:nvSpPr>
            <p:cNvPr id="270" name="Google Shape;270;p14"/>
            <p:cNvSpPr txBox="1"/>
            <p:nvPr/>
          </p:nvSpPr>
          <p:spPr>
            <a:xfrm>
              <a:off x="896442" y="2941427"/>
              <a:ext cx="1932900" cy="11427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Problem Statement, Description</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Tech stack</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MVP</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Team Agreement</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Project Schedule</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Set up tools  for tasks</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Sprint Presentation Recordings</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Sprint Retrospective Recordings</a:t>
              </a:r>
              <a:endParaRPr b="0" i="0" sz="800" u="none" cap="none" strike="noStrike">
                <a:solidFill>
                  <a:schemeClr val="accent1"/>
                </a:solidFill>
                <a:latin typeface="Arial"/>
                <a:ea typeface="Arial"/>
                <a:cs typeface="Arial"/>
                <a:sym typeface="Arial"/>
              </a:endParaRPr>
            </a:p>
          </p:txBody>
        </p:sp>
        <p:cxnSp>
          <p:nvCxnSpPr>
            <p:cNvPr id="271" name="Google Shape;271;p14"/>
            <p:cNvCxnSpPr/>
            <p:nvPr/>
          </p:nvCxnSpPr>
          <p:spPr>
            <a:xfrm>
              <a:off x="2180202" y="1695421"/>
              <a:ext cx="718500" cy="741900"/>
            </a:xfrm>
            <a:prstGeom prst="straightConnector1">
              <a:avLst/>
            </a:prstGeom>
            <a:noFill/>
            <a:ln cap="flat" cmpd="sng" w="9525">
              <a:solidFill>
                <a:srgbClr val="307AF3"/>
              </a:solidFill>
              <a:prstDash val="solid"/>
              <a:round/>
              <a:headEnd len="sm" w="sm" type="none"/>
              <a:tailEnd len="sm" w="sm" type="none"/>
            </a:ln>
          </p:spPr>
        </p:cxnSp>
        <p:sp>
          <p:nvSpPr>
            <p:cNvPr id="272" name="Google Shape;272;p14"/>
            <p:cNvSpPr/>
            <p:nvPr/>
          </p:nvSpPr>
          <p:spPr>
            <a:xfrm flipH="1">
              <a:off x="1083025" y="2306625"/>
              <a:ext cx="1834800" cy="143400"/>
            </a:xfrm>
            <a:prstGeom prst="parallelogram">
              <a:avLst>
                <a:gd fmla="val 96952" name="adj"/>
              </a:avLst>
            </a:prstGeom>
            <a:solidFill>
              <a:srgbClr val="307A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73" name="Google Shape;273;p14"/>
            <p:cNvSpPr/>
            <p:nvPr/>
          </p:nvSpPr>
          <p:spPr>
            <a:xfrm>
              <a:off x="1083125" y="2460449"/>
              <a:ext cx="18348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14"/>
          <p:cNvGrpSpPr/>
          <p:nvPr/>
        </p:nvGrpSpPr>
        <p:grpSpPr>
          <a:xfrm>
            <a:off x="6568827" y="769195"/>
            <a:ext cx="2299121" cy="3415081"/>
            <a:chOff x="1083025" y="1574025"/>
            <a:chExt cx="1970957" cy="2516084"/>
          </a:xfrm>
        </p:grpSpPr>
        <p:sp>
          <p:nvSpPr>
            <p:cNvPr id="275" name="Google Shape;275;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Roboto"/>
                  <a:ea typeface="Roboto"/>
                  <a:cs typeface="Roboto"/>
                  <a:sym typeface="Roboto"/>
                </a:rPr>
                <a:t>April 30</a:t>
              </a:r>
              <a:endParaRPr b="0" i="0" sz="1000" u="none" cap="none" strike="noStrike">
                <a:solidFill>
                  <a:schemeClr val="lt1"/>
                </a:solidFill>
                <a:latin typeface="Roboto"/>
                <a:ea typeface="Roboto"/>
                <a:cs typeface="Roboto"/>
                <a:sym typeface="Roboto"/>
              </a:endParaRPr>
            </a:p>
          </p:txBody>
        </p:sp>
        <p:sp>
          <p:nvSpPr>
            <p:cNvPr id="276" name="Google Shape;276;p14"/>
            <p:cNvSpPr txBox="1"/>
            <p:nvPr/>
          </p:nvSpPr>
          <p:spPr>
            <a:xfrm>
              <a:off x="1393642" y="2684745"/>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lt2"/>
                  </a:solidFill>
                  <a:latin typeface="Roboto"/>
                  <a:ea typeface="Roboto"/>
                  <a:cs typeface="Roboto"/>
                  <a:sym typeface="Roboto"/>
                </a:rPr>
                <a:t>Sprint 3</a:t>
              </a:r>
              <a:endParaRPr b="1" i="0" sz="1300" u="none" cap="none" strike="noStrike">
                <a:solidFill>
                  <a:schemeClr val="lt2"/>
                </a:solidFill>
                <a:latin typeface="Roboto"/>
                <a:ea typeface="Roboto"/>
                <a:cs typeface="Roboto"/>
                <a:sym typeface="Roboto"/>
              </a:endParaRPr>
            </a:p>
          </p:txBody>
        </p:sp>
        <p:sp>
          <p:nvSpPr>
            <p:cNvPr id="277" name="Google Shape;277;p14"/>
            <p:cNvSpPr txBox="1"/>
            <p:nvPr/>
          </p:nvSpPr>
          <p:spPr>
            <a:xfrm>
              <a:off x="1238382" y="2956709"/>
              <a:ext cx="1815600" cy="11334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Culminate all work into the app</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Integration</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Finalize and update tech paper</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rgbClr val="FFD966"/>
                  </a:solidFill>
                  <a:latin typeface="Arial"/>
                  <a:ea typeface="Arial"/>
                  <a:cs typeface="Arial"/>
                  <a:sym typeface="Arial"/>
                </a:rPr>
                <a:t>Add functionalities</a:t>
              </a:r>
              <a:r>
                <a:rPr b="0" i="0" lang="en" sz="800" u="none" cap="none" strike="noStrike">
                  <a:solidFill>
                    <a:schemeClr val="lt2"/>
                  </a:solidFill>
                  <a:latin typeface="Arial"/>
                  <a:ea typeface="Arial"/>
                  <a:cs typeface="Arial"/>
                  <a:sym typeface="Arial"/>
                </a:rPr>
                <a:t> like text-to-speech and voice-to-text.</a:t>
              </a:r>
              <a:endParaRPr b="0" i="0" sz="800" u="none" cap="none" strike="noStrike">
                <a:solidFill>
                  <a:schemeClr val="lt2"/>
                </a:solidFill>
                <a:latin typeface="Arial"/>
                <a:ea typeface="Arial"/>
                <a:cs typeface="Arial"/>
                <a:sym typeface="Arial"/>
              </a:endParaRPr>
            </a:p>
          </p:txBody>
        </p:sp>
        <p:cxnSp>
          <p:nvCxnSpPr>
            <p:cNvPr id="278" name="Google Shape;278;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79" name="Google Shape;279;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80" name="Google Shape;280;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 name="Google Shape;281;p14"/>
          <p:cNvGrpSpPr/>
          <p:nvPr/>
        </p:nvGrpSpPr>
        <p:grpSpPr>
          <a:xfrm>
            <a:off x="2312500" y="776228"/>
            <a:ext cx="2602928" cy="3413134"/>
            <a:chOff x="860485" y="1574025"/>
            <a:chExt cx="2231400" cy="2514650"/>
          </a:xfrm>
        </p:grpSpPr>
        <p:sp>
          <p:nvSpPr>
            <p:cNvPr id="282" name="Google Shape;282;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Roboto"/>
                  <a:ea typeface="Roboto"/>
                  <a:cs typeface="Roboto"/>
                  <a:sym typeface="Roboto"/>
                </a:rPr>
                <a:t>March 12  </a:t>
              </a:r>
              <a:endParaRPr b="0" i="0" sz="1000" u="none" cap="none" strike="noStrike">
                <a:solidFill>
                  <a:schemeClr val="lt1"/>
                </a:solidFill>
                <a:latin typeface="Roboto"/>
                <a:ea typeface="Roboto"/>
                <a:cs typeface="Roboto"/>
                <a:sym typeface="Roboto"/>
              </a:endParaRPr>
            </a:p>
          </p:txBody>
        </p:sp>
        <p:sp>
          <p:nvSpPr>
            <p:cNvPr id="283" name="Google Shape;283;p14"/>
            <p:cNvSpPr txBox="1"/>
            <p:nvPr/>
          </p:nvSpPr>
          <p:spPr>
            <a:xfrm>
              <a:off x="1250305" y="2655879"/>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lt2"/>
                  </a:solidFill>
                  <a:latin typeface="Roboto"/>
                  <a:ea typeface="Roboto"/>
                  <a:cs typeface="Roboto"/>
                  <a:sym typeface="Roboto"/>
                </a:rPr>
                <a:t>Sprint 1</a:t>
              </a:r>
              <a:endParaRPr b="1" i="0" sz="1300" u="none" cap="none" strike="noStrike">
                <a:solidFill>
                  <a:schemeClr val="lt2"/>
                </a:solidFill>
                <a:latin typeface="Roboto"/>
                <a:ea typeface="Roboto"/>
                <a:cs typeface="Roboto"/>
                <a:sym typeface="Roboto"/>
              </a:endParaRPr>
            </a:p>
          </p:txBody>
        </p:sp>
        <p:sp>
          <p:nvSpPr>
            <p:cNvPr id="284" name="Google Shape;284;p14"/>
            <p:cNvSpPr txBox="1"/>
            <p:nvPr/>
          </p:nvSpPr>
          <p:spPr>
            <a:xfrm>
              <a:off x="860485" y="2945975"/>
              <a:ext cx="2231400" cy="11427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User Stories, Acceptance Criteria</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rgbClr val="FFD966"/>
                  </a:solidFill>
                  <a:latin typeface="Arial"/>
                  <a:ea typeface="Arial"/>
                  <a:cs typeface="Arial"/>
                  <a:sym typeface="Arial"/>
                </a:rPr>
                <a:t>Establish the base components</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OpenAI API integration</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Theme Selection Feature</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Preset Story Feature</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Character Descriptions</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Story Transcripts Feature</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Narrator - User  interaction </a:t>
              </a:r>
              <a:endParaRPr b="0" i="0" sz="800" u="none" cap="none" strike="noStrike">
                <a:solidFill>
                  <a:schemeClr val="lt2"/>
                </a:solidFill>
                <a:latin typeface="Arial"/>
                <a:ea typeface="Arial"/>
                <a:cs typeface="Arial"/>
                <a:sym typeface="Arial"/>
              </a:endParaRPr>
            </a:p>
          </p:txBody>
        </p:sp>
        <p:cxnSp>
          <p:nvCxnSpPr>
            <p:cNvPr id="285" name="Google Shape;285;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86" name="Google Shape;286;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87" name="Google Shape;287;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p14"/>
          <p:cNvGrpSpPr/>
          <p:nvPr/>
        </p:nvGrpSpPr>
        <p:grpSpPr>
          <a:xfrm>
            <a:off x="4570180" y="769210"/>
            <a:ext cx="2404276" cy="3718038"/>
            <a:chOff x="1083025" y="1574025"/>
            <a:chExt cx="2061103" cy="2739290"/>
          </a:xfrm>
        </p:grpSpPr>
        <p:sp>
          <p:nvSpPr>
            <p:cNvPr id="289" name="Google Shape;289;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Roboto"/>
                  <a:ea typeface="Roboto"/>
                  <a:cs typeface="Roboto"/>
                  <a:sym typeface="Roboto"/>
                </a:rPr>
                <a:t>April 9</a:t>
              </a:r>
              <a:endParaRPr b="0" i="0" sz="1000" u="none" cap="none" strike="noStrike">
                <a:solidFill>
                  <a:schemeClr val="lt1"/>
                </a:solidFill>
                <a:latin typeface="Roboto"/>
                <a:ea typeface="Roboto"/>
                <a:cs typeface="Roboto"/>
                <a:sym typeface="Roboto"/>
              </a:endParaRPr>
            </a:p>
          </p:txBody>
        </p:sp>
        <p:sp>
          <p:nvSpPr>
            <p:cNvPr id="290" name="Google Shape;290;p14"/>
            <p:cNvSpPr txBox="1"/>
            <p:nvPr/>
          </p:nvSpPr>
          <p:spPr>
            <a:xfrm>
              <a:off x="1248162" y="2649515"/>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lt2"/>
                  </a:solidFill>
                  <a:latin typeface="Roboto"/>
                  <a:ea typeface="Roboto"/>
                  <a:cs typeface="Roboto"/>
                  <a:sym typeface="Roboto"/>
                </a:rPr>
                <a:t>Sprint 2</a:t>
              </a:r>
              <a:endParaRPr b="1" i="0" sz="1300" u="none" cap="none" strike="noStrike">
                <a:solidFill>
                  <a:schemeClr val="lt2"/>
                </a:solidFill>
                <a:latin typeface="Roboto"/>
                <a:ea typeface="Roboto"/>
                <a:cs typeface="Roboto"/>
                <a:sym typeface="Roboto"/>
              </a:endParaRPr>
            </a:p>
          </p:txBody>
        </p:sp>
        <p:sp>
          <p:nvSpPr>
            <p:cNvPr id="291" name="Google Shape;291;p14"/>
            <p:cNvSpPr txBox="1"/>
            <p:nvPr/>
          </p:nvSpPr>
          <p:spPr>
            <a:xfrm>
              <a:off x="1083128" y="2939615"/>
              <a:ext cx="2061000" cy="13737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lt1"/>
                </a:buClr>
                <a:buSzPts val="800"/>
                <a:buFont typeface="Arial"/>
                <a:buChar char="●"/>
              </a:pPr>
              <a:r>
                <a:rPr b="0" i="0" lang="en" sz="800" u="none" cap="none" strike="noStrike">
                  <a:solidFill>
                    <a:srgbClr val="FFD966"/>
                  </a:solidFill>
                  <a:latin typeface="Arial"/>
                  <a:ea typeface="Arial"/>
                  <a:cs typeface="Arial"/>
                  <a:sym typeface="Arial"/>
                </a:rPr>
                <a:t>Enhance context retention</a:t>
              </a:r>
              <a:r>
                <a:rPr b="0" i="0" lang="en" sz="800" u="none" cap="none" strike="noStrike">
                  <a:solidFill>
                    <a:schemeClr val="lt2"/>
                  </a:solidFill>
                  <a:latin typeface="Arial"/>
                  <a:ea typeface="Arial"/>
                  <a:cs typeface="Arial"/>
                  <a:sym typeface="Arial"/>
                </a:rPr>
                <a:t> </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1"/>
                </a:buClr>
                <a:buSzPts val="800"/>
                <a:buFont typeface="Arial"/>
                <a:buChar char="●"/>
              </a:pPr>
              <a:r>
                <a:rPr b="0" i="0" lang="en" sz="800" u="none" cap="none" strike="noStrike">
                  <a:solidFill>
                    <a:schemeClr val="lt2"/>
                  </a:solidFill>
                  <a:latin typeface="Arial"/>
                  <a:ea typeface="Arial"/>
                  <a:cs typeface="Arial"/>
                  <a:sym typeface="Arial"/>
                </a:rPr>
                <a:t>Character Creation</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1"/>
                </a:buClr>
                <a:buSzPts val="800"/>
                <a:buFont typeface="Arial"/>
                <a:buChar char="●"/>
              </a:pPr>
              <a:r>
                <a:rPr b="0" i="0" lang="en" sz="800" u="none" cap="none" strike="noStrike">
                  <a:solidFill>
                    <a:schemeClr val="lt2"/>
                  </a:solidFill>
                  <a:latin typeface="Arial"/>
                  <a:ea typeface="Arial"/>
                  <a:cs typeface="Arial"/>
                  <a:sym typeface="Arial"/>
                </a:rPr>
                <a:t>NPC Creations</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1"/>
                </a:buClr>
                <a:buSzPts val="800"/>
                <a:buFont typeface="Arial"/>
                <a:buChar char="○"/>
              </a:pPr>
              <a:r>
                <a:rPr b="0" i="0" lang="en" sz="800" u="none" cap="none" strike="noStrike">
                  <a:solidFill>
                    <a:schemeClr val="lt2"/>
                  </a:solidFill>
                  <a:latin typeface="Arial"/>
                  <a:ea typeface="Arial"/>
                  <a:cs typeface="Arial"/>
                  <a:sym typeface="Arial"/>
                </a:rPr>
                <a:t>Introduce NPC in stories</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1"/>
                </a:buClr>
                <a:buSzPts val="800"/>
                <a:buFont typeface="Arial"/>
                <a:buChar char="○"/>
              </a:pPr>
              <a:r>
                <a:rPr b="0" i="0" lang="en" sz="800" u="none" cap="none" strike="noStrike">
                  <a:solidFill>
                    <a:schemeClr val="lt2"/>
                  </a:solidFill>
                  <a:latin typeface="Arial"/>
                  <a:ea typeface="Arial"/>
                  <a:cs typeface="Arial"/>
                  <a:sym typeface="Arial"/>
                </a:rPr>
                <a:t>NPC and player Interactions</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1"/>
                </a:buClr>
                <a:buSzPts val="800"/>
                <a:buFont typeface="Arial"/>
                <a:buChar char="●"/>
              </a:pPr>
              <a:r>
                <a:rPr b="0" i="0" lang="en" sz="800" u="none" cap="none" strike="noStrike">
                  <a:solidFill>
                    <a:schemeClr val="lt2"/>
                  </a:solidFill>
                  <a:latin typeface="Arial"/>
                  <a:ea typeface="Arial"/>
                  <a:cs typeface="Arial"/>
                  <a:sym typeface="Arial"/>
                </a:rPr>
                <a:t>Dice Roll Decision Feature</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1"/>
                </a:buClr>
                <a:buSzPts val="800"/>
                <a:buFont typeface="Arial"/>
                <a:buChar char="●"/>
              </a:pPr>
              <a:r>
                <a:rPr b="0" i="0" lang="en" sz="800" u="none" cap="none" strike="noStrike">
                  <a:solidFill>
                    <a:schemeClr val="lt2"/>
                  </a:solidFill>
                  <a:latin typeface="Arial"/>
                  <a:ea typeface="Arial"/>
                  <a:cs typeface="Arial"/>
                  <a:sym typeface="Arial"/>
                </a:rPr>
                <a:t>End Game Implementation</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1"/>
                </a:buClr>
                <a:buSzPts val="800"/>
                <a:buFont typeface="Arial"/>
                <a:buChar char="●"/>
              </a:pPr>
              <a:r>
                <a:rPr b="0" i="0" lang="en" sz="800" u="none" cap="none" strike="noStrike">
                  <a:solidFill>
                    <a:schemeClr val="lt2"/>
                  </a:solidFill>
                  <a:latin typeface="Arial"/>
                  <a:ea typeface="Arial"/>
                  <a:cs typeface="Arial"/>
                  <a:sym typeface="Arial"/>
                </a:rPr>
                <a:t>Technical Paper</a:t>
              </a:r>
              <a:endParaRPr b="0" i="0" sz="800" u="none" cap="none" strike="noStrike">
                <a:solidFill>
                  <a:schemeClr val="lt2"/>
                </a:solidFill>
                <a:latin typeface="Arial"/>
                <a:ea typeface="Arial"/>
                <a:cs typeface="Arial"/>
                <a:sym typeface="Arial"/>
              </a:endParaRPr>
            </a:p>
          </p:txBody>
        </p:sp>
        <p:cxnSp>
          <p:nvCxnSpPr>
            <p:cNvPr id="292" name="Google Shape;292;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93" name="Google Shape;293;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4" name="Google Shape;294;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14"/>
          <p:cNvSpPr txBox="1"/>
          <p:nvPr/>
        </p:nvSpPr>
        <p:spPr>
          <a:xfrm>
            <a:off x="755750" y="4372750"/>
            <a:ext cx="80184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en" sz="1200" u="none" cap="none" strike="noStrike">
                <a:solidFill>
                  <a:schemeClr val="lt2"/>
                </a:solidFill>
                <a:latin typeface="Arial"/>
                <a:ea typeface="Arial"/>
                <a:cs typeface="Arial"/>
                <a:sym typeface="Arial"/>
              </a:rPr>
              <a:t>We’ve established a semi-weekly </a:t>
            </a:r>
            <a:r>
              <a:rPr b="1" i="1" lang="en" sz="1200" u="none" cap="none" strike="noStrike">
                <a:solidFill>
                  <a:schemeClr val="lt2"/>
                </a:solidFill>
                <a:latin typeface="Arial"/>
                <a:ea typeface="Arial"/>
                <a:cs typeface="Arial"/>
                <a:sym typeface="Arial"/>
              </a:rPr>
              <a:t>cadence</a:t>
            </a:r>
            <a:r>
              <a:rPr b="0" i="1" lang="en" sz="1200" u="none" cap="none" strike="noStrike">
                <a:solidFill>
                  <a:schemeClr val="lt2"/>
                </a:solidFill>
                <a:latin typeface="Arial"/>
                <a:ea typeface="Arial"/>
                <a:cs typeface="Arial"/>
                <a:sym typeface="Arial"/>
              </a:rPr>
              <a:t> to review progress and plan next steps (unless otherwise required).</a:t>
            </a:r>
            <a:endParaRPr b="0" i="1" sz="1200" u="none" cap="none" strike="noStrike">
              <a:solidFill>
                <a:schemeClr val="l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e3f06523b9_0_36"/>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sz="3000"/>
              <a:t>Diagrams</a:t>
            </a:r>
            <a:endParaRPr sz="3000"/>
          </a:p>
        </p:txBody>
      </p:sp>
      <p:sp>
        <p:nvSpPr>
          <p:cNvPr id="301" name="Google Shape;301;g2e3f06523b9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e3f06523b9_0_91"/>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500"/>
              <a:t>Architecture </a:t>
            </a:r>
            <a:r>
              <a:rPr lang="en"/>
              <a:t>D</a:t>
            </a:r>
            <a:r>
              <a:rPr lang="en" sz="2500"/>
              <a:t>iagram</a:t>
            </a:r>
            <a:endParaRPr/>
          </a:p>
        </p:txBody>
      </p:sp>
      <p:sp>
        <p:nvSpPr>
          <p:cNvPr id="307" name="Google Shape;307;g2e3f06523b9_0_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08" name="Google Shape;308;g2e3f06523b9_0_91"/>
          <p:cNvPicPr preferRelativeResize="0"/>
          <p:nvPr/>
        </p:nvPicPr>
        <p:blipFill>
          <a:blip r:embed="rId3">
            <a:alphaModFix/>
          </a:blip>
          <a:stretch>
            <a:fillRect/>
          </a:stretch>
        </p:blipFill>
        <p:spPr>
          <a:xfrm>
            <a:off x="1983350" y="787950"/>
            <a:ext cx="5177294" cy="3974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g2e3f06523b9_0_48"/>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ER - Diagram</a:t>
            </a:r>
            <a:endParaRPr sz="2500"/>
          </a:p>
        </p:txBody>
      </p:sp>
      <p:sp>
        <p:nvSpPr>
          <p:cNvPr id="314" name="Google Shape;314;g2e3f06523b9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5" name="Google Shape;315;g2e3f06523b9_0_48" title="Sprint-1-ER-Diagram - final.png"/>
          <p:cNvPicPr preferRelativeResize="0"/>
          <p:nvPr/>
        </p:nvPicPr>
        <p:blipFill rotWithShape="1">
          <a:blip r:embed="rId3">
            <a:alphaModFix/>
          </a:blip>
          <a:srcRect b="5674" l="6829" r="6176" t="7429"/>
          <a:stretch/>
        </p:blipFill>
        <p:spPr>
          <a:xfrm>
            <a:off x="1637547" y="864150"/>
            <a:ext cx="5868904" cy="3691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49c9598eaa_1_1"/>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ER - Diagram</a:t>
            </a:r>
            <a:endParaRPr sz="2500"/>
          </a:p>
        </p:txBody>
      </p:sp>
      <p:sp>
        <p:nvSpPr>
          <p:cNvPr id="321" name="Google Shape;321;g349c9598eaa_1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2" name="Google Shape;322;g349c9598eaa_1_1"/>
          <p:cNvPicPr preferRelativeResize="0"/>
          <p:nvPr/>
        </p:nvPicPr>
        <p:blipFill>
          <a:blip r:embed="rId3">
            <a:alphaModFix/>
          </a:blip>
          <a:stretch>
            <a:fillRect/>
          </a:stretch>
        </p:blipFill>
        <p:spPr>
          <a:xfrm>
            <a:off x="1612823" y="741175"/>
            <a:ext cx="5918354" cy="3974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e3f06523b9_0_42"/>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Context Diagram</a:t>
            </a:r>
            <a:endParaRPr/>
          </a:p>
        </p:txBody>
      </p:sp>
      <p:sp>
        <p:nvSpPr>
          <p:cNvPr id="328" name="Google Shape;328;g2e3f06523b9_0_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9" name="Google Shape;329;g2e3f06523b9_0_42"/>
          <p:cNvPicPr preferRelativeResize="0"/>
          <p:nvPr/>
        </p:nvPicPr>
        <p:blipFill rotWithShape="1">
          <a:blip r:embed="rId3">
            <a:alphaModFix/>
          </a:blip>
          <a:srcRect b="0" l="0" r="0" t="0"/>
          <a:stretch/>
        </p:blipFill>
        <p:spPr>
          <a:xfrm>
            <a:off x="1789812" y="900500"/>
            <a:ext cx="5564376" cy="3704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g33ef666298f_4_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Sequence Diagram</a:t>
            </a:r>
            <a:endParaRPr sz="2500"/>
          </a:p>
        </p:txBody>
      </p:sp>
      <p:sp>
        <p:nvSpPr>
          <p:cNvPr id="335" name="Google Shape;335;g33ef666298f_4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6" name="Google Shape;336;g33ef666298f_4_0" title="Quest Sequence Diagrams.drawio.png"/>
          <p:cNvPicPr preferRelativeResize="0"/>
          <p:nvPr/>
        </p:nvPicPr>
        <p:blipFill rotWithShape="1">
          <a:blip r:embed="rId3">
            <a:alphaModFix/>
          </a:blip>
          <a:srcRect b="0" l="0" r="0" t="0"/>
          <a:stretch/>
        </p:blipFill>
        <p:spPr>
          <a:xfrm>
            <a:off x="1876287" y="1324650"/>
            <a:ext cx="5391425" cy="99100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443605b9b8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42" name="Google Shape;342;g3443605b9b8_0_0" title="Start Game Quest.drawio.png"/>
          <p:cNvPicPr preferRelativeResize="0"/>
          <p:nvPr/>
        </p:nvPicPr>
        <p:blipFill rotWithShape="1">
          <a:blip r:embed="rId3">
            <a:alphaModFix/>
          </a:blip>
          <a:srcRect b="0" l="0" r="0" t="0"/>
          <a:stretch/>
        </p:blipFill>
        <p:spPr>
          <a:xfrm>
            <a:off x="4541100" y="78500"/>
            <a:ext cx="4525674" cy="4722251"/>
          </a:xfrm>
          <a:prstGeom prst="rect">
            <a:avLst/>
          </a:prstGeom>
          <a:noFill/>
          <a:ln>
            <a:noFill/>
          </a:ln>
        </p:spPr>
      </p:pic>
      <p:sp>
        <p:nvSpPr>
          <p:cNvPr id="343" name="Google Shape;343;g3443605b9b8_0_0"/>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44" name="Google Shape;344;g3443605b9b8_0_0"/>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Start Game</a:t>
            </a:r>
            <a:endParaRPr sz="1600">
              <a:solidFill>
                <a:srgbClr val="85858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267225" y="-63750"/>
            <a:ext cx="7982100" cy="6231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Agenda</a:t>
            </a:r>
            <a:endParaRPr/>
          </a:p>
        </p:txBody>
      </p:sp>
      <p:sp>
        <p:nvSpPr>
          <p:cNvPr id="80" name="Google Shape;80;p3"/>
          <p:cNvSpPr txBox="1"/>
          <p:nvPr>
            <p:ph idx="1" type="subTitle"/>
          </p:nvPr>
        </p:nvSpPr>
        <p:spPr>
          <a:xfrm>
            <a:off x="140025" y="451175"/>
            <a:ext cx="8802600" cy="4300500"/>
          </a:xfrm>
          <a:prstGeom prst="rect">
            <a:avLst/>
          </a:prstGeom>
          <a:noFill/>
          <a:ln>
            <a:noFill/>
          </a:ln>
        </p:spPr>
        <p:txBody>
          <a:bodyPr anchorCtr="0" anchor="t" bIns="91425" lIns="91425" spcFirstLastPara="1" rIns="91425" wrap="square" tIns="91425">
            <a:normAutofit fontScale="70000" lnSpcReduction="10000"/>
          </a:bodyPr>
          <a:lstStyle/>
          <a:p>
            <a:pPr indent="-308609" lvl="0" marL="457200" rtl="0" algn="l">
              <a:lnSpc>
                <a:spcPct val="150000"/>
              </a:lnSpc>
              <a:spcBef>
                <a:spcPts val="0"/>
              </a:spcBef>
              <a:spcAft>
                <a:spcPts val="0"/>
              </a:spcAft>
              <a:buSzPct val="100000"/>
              <a:buAutoNum type="arabicPeriod"/>
            </a:pPr>
            <a:r>
              <a:rPr lang="en"/>
              <a:t>Team Member Roles | Improvements | Responsibilities</a:t>
            </a:r>
            <a:endParaRPr/>
          </a:p>
          <a:p>
            <a:pPr indent="-308609" lvl="0" marL="457200" rtl="0" algn="l">
              <a:lnSpc>
                <a:spcPct val="150000"/>
              </a:lnSpc>
              <a:spcBef>
                <a:spcPts val="0"/>
              </a:spcBef>
              <a:spcAft>
                <a:spcPts val="0"/>
              </a:spcAft>
              <a:buSzPct val="100000"/>
              <a:buAutoNum type="arabicPeriod"/>
            </a:pPr>
            <a:r>
              <a:rPr lang="en"/>
              <a:t>Problem Statement | Project Description | Team Working Agreement</a:t>
            </a:r>
            <a:endParaRPr/>
          </a:p>
          <a:p>
            <a:pPr indent="-308609" lvl="0" marL="457200" rtl="0" algn="l">
              <a:lnSpc>
                <a:spcPct val="150000"/>
              </a:lnSpc>
              <a:spcBef>
                <a:spcPts val="0"/>
              </a:spcBef>
              <a:spcAft>
                <a:spcPts val="0"/>
              </a:spcAft>
              <a:buSzPct val="100000"/>
              <a:buAutoNum type="arabicPeriod"/>
            </a:pPr>
            <a:r>
              <a:rPr lang="en"/>
              <a:t>User Personas | MVP | Project Design</a:t>
            </a:r>
            <a:endParaRPr/>
          </a:p>
          <a:p>
            <a:pPr indent="-308609" lvl="0" marL="457200" rtl="0" algn="l">
              <a:lnSpc>
                <a:spcPct val="150000"/>
              </a:lnSpc>
              <a:spcBef>
                <a:spcPts val="0"/>
              </a:spcBef>
              <a:spcAft>
                <a:spcPts val="0"/>
              </a:spcAft>
              <a:buSzPct val="100000"/>
              <a:buAutoNum type="arabicPeriod"/>
            </a:pPr>
            <a:r>
              <a:rPr lang="en"/>
              <a:t>Technologies | Algorithms | Diagrams</a:t>
            </a:r>
            <a:endParaRPr/>
          </a:p>
          <a:p>
            <a:pPr indent="-308609" lvl="0" marL="457200" rtl="0" algn="l">
              <a:lnSpc>
                <a:spcPct val="150000"/>
              </a:lnSpc>
              <a:spcBef>
                <a:spcPts val="0"/>
              </a:spcBef>
              <a:spcAft>
                <a:spcPts val="0"/>
              </a:spcAft>
              <a:buSzPct val="100000"/>
              <a:buAutoNum type="arabicPeriod"/>
            </a:pPr>
            <a:r>
              <a:rPr lang="en"/>
              <a:t>Sprint 1 Recap</a:t>
            </a:r>
            <a:endParaRPr/>
          </a:p>
          <a:p>
            <a:pPr indent="-308609" lvl="0" marL="457200" rtl="0" algn="l">
              <a:lnSpc>
                <a:spcPct val="150000"/>
              </a:lnSpc>
              <a:spcBef>
                <a:spcPts val="0"/>
              </a:spcBef>
              <a:spcAft>
                <a:spcPts val="0"/>
              </a:spcAft>
              <a:buSzPct val="100000"/>
              <a:buAutoNum type="arabicPeriod"/>
            </a:pPr>
            <a:r>
              <a:rPr lang="en"/>
              <a:t>Product Backlog</a:t>
            </a:r>
            <a:endParaRPr/>
          </a:p>
          <a:p>
            <a:pPr indent="-308609" lvl="0" marL="457200" rtl="0" algn="l">
              <a:lnSpc>
                <a:spcPct val="150000"/>
              </a:lnSpc>
              <a:spcBef>
                <a:spcPts val="0"/>
              </a:spcBef>
              <a:spcAft>
                <a:spcPts val="0"/>
              </a:spcAft>
              <a:buSzPct val="100000"/>
              <a:buAutoNum type="arabicPeriod"/>
            </a:pPr>
            <a:r>
              <a:rPr lang="en"/>
              <a:t>Sprint 2 Recap</a:t>
            </a:r>
            <a:endParaRPr/>
          </a:p>
          <a:p>
            <a:pPr indent="-290617" lvl="0" marL="914400" rtl="0" algn="l">
              <a:lnSpc>
                <a:spcPct val="150000"/>
              </a:lnSpc>
              <a:spcBef>
                <a:spcPts val="0"/>
              </a:spcBef>
              <a:spcAft>
                <a:spcPts val="0"/>
              </a:spcAft>
              <a:buSzPct val="100000"/>
              <a:buChar char="●"/>
            </a:pPr>
            <a:r>
              <a:rPr lang="en" sz="1392"/>
              <a:t>User Stories</a:t>
            </a:r>
            <a:endParaRPr sz="1392"/>
          </a:p>
          <a:p>
            <a:pPr indent="-290617" lvl="0" marL="914400" rtl="0" algn="l">
              <a:lnSpc>
                <a:spcPct val="150000"/>
              </a:lnSpc>
              <a:spcBef>
                <a:spcPts val="0"/>
              </a:spcBef>
              <a:spcAft>
                <a:spcPts val="0"/>
              </a:spcAft>
              <a:buSzPct val="100000"/>
              <a:buChar char="●"/>
            </a:pPr>
            <a:r>
              <a:rPr lang="en" sz="1392"/>
              <a:t>Test Cases</a:t>
            </a:r>
            <a:endParaRPr sz="1392"/>
          </a:p>
          <a:p>
            <a:pPr indent="-290617" lvl="0" marL="914400" rtl="0" algn="l">
              <a:lnSpc>
                <a:spcPct val="150000"/>
              </a:lnSpc>
              <a:spcBef>
                <a:spcPts val="0"/>
              </a:spcBef>
              <a:spcAft>
                <a:spcPts val="0"/>
              </a:spcAft>
              <a:buSzPct val="100000"/>
              <a:buChar char="●"/>
            </a:pPr>
            <a:r>
              <a:rPr lang="en" sz="1392"/>
              <a:t>Stories Completed/Not Completed</a:t>
            </a:r>
            <a:endParaRPr sz="1392"/>
          </a:p>
          <a:p>
            <a:pPr indent="-290617" lvl="0" marL="914400" rtl="0" algn="l">
              <a:lnSpc>
                <a:spcPct val="150000"/>
              </a:lnSpc>
              <a:spcBef>
                <a:spcPts val="0"/>
              </a:spcBef>
              <a:spcAft>
                <a:spcPts val="0"/>
              </a:spcAft>
              <a:buSzPct val="100000"/>
              <a:buChar char="●"/>
            </a:pPr>
            <a:r>
              <a:rPr lang="en" sz="1392"/>
              <a:t>Stories Not Completed</a:t>
            </a:r>
            <a:endParaRPr sz="1392"/>
          </a:p>
          <a:p>
            <a:pPr indent="0" lvl="0" marL="0" rtl="0" algn="l">
              <a:lnSpc>
                <a:spcPct val="150000"/>
              </a:lnSpc>
              <a:spcBef>
                <a:spcPts val="0"/>
              </a:spcBef>
              <a:spcAft>
                <a:spcPts val="0"/>
              </a:spcAft>
              <a:buSzPct val="129032"/>
              <a:buNone/>
            </a:pPr>
            <a:r>
              <a:rPr lang="en"/>
              <a:t>   9.	Metrics</a:t>
            </a:r>
            <a:endParaRPr/>
          </a:p>
          <a:p>
            <a:pPr indent="-284256" lvl="0" marL="914400" rtl="0" algn="l">
              <a:lnSpc>
                <a:spcPct val="150000"/>
              </a:lnSpc>
              <a:spcBef>
                <a:spcPts val="0"/>
              </a:spcBef>
              <a:spcAft>
                <a:spcPts val="0"/>
              </a:spcAft>
              <a:buSzPct val="100000"/>
              <a:buChar char="●"/>
            </a:pPr>
            <a:r>
              <a:rPr lang="en" sz="1250"/>
              <a:t>Team Velocity</a:t>
            </a:r>
            <a:endParaRPr sz="1250"/>
          </a:p>
          <a:p>
            <a:pPr indent="-284256" lvl="0" marL="914400" rtl="0" algn="l">
              <a:lnSpc>
                <a:spcPct val="150000"/>
              </a:lnSpc>
              <a:spcBef>
                <a:spcPts val="0"/>
              </a:spcBef>
              <a:spcAft>
                <a:spcPts val="0"/>
              </a:spcAft>
              <a:buSzPct val="100000"/>
              <a:buChar char="●"/>
            </a:pPr>
            <a:r>
              <a:rPr lang="en" sz="1250"/>
              <a:t>Committed/Completed Rati</a:t>
            </a:r>
            <a:r>
              <a:rPr lang="en" sz="1250"/>
              <a:t>o</a:t>
            </a:r>
            <a:endParaRPr sz="1250"/>
          </a:p>
          <a:p>
            <a:pPr indent="0" lvl="0" marL="0" rtl="0" algn="l">
              <a:lnSpc>
                <a:spcPct val="150000"/>
              </a:lnSpc>
              <a:spcBef>
                <a:spcPts val="0"/>
              </a:spcBef>
              <a:spcAft>
                <a:spcPts val="0"/>
              </a:spcAft>
              <a:buSzPct val="129032"/>
              <a:buNone/>
            </a:pPr>
            <a:r>
              <a:rPr lang="en"/>
              <a:t>  10.   Sprint 3</a:t>
            </a:r>
            <a:endParaRPr/>
          </a:p>
          <a:p>
            <a:pPr indent="0" lvl="0" marL="0" rtl="0" algn="l">
              <a:lnSpc>
                <a:spcPct val="150000"/>
              </a:lnSpc>
              <a:spcBef>
                <a:spcPts val="0"/>
              </a:spcBef>
              <a:spcAft>
                <a:spcPts val="0"/>
              </a:spcAft>
              <a:buSzPct val="129032"/>
              <a:buNone/>
            </a:pPr>
            <a:r>
              <a:rPr lang="en"/>
              <a:t>  11. 	Retrospective</a:t>
            </a:r>
            <a:endParaRPr/>
          </a:p>
          <a:p>
            <a:pPr indent="0" lvl="0" marL="0" rtl="0" algn="l">
              <a:lnSpc>
                <a:spcPct val="150000"/>
              </a:lnSpc>
              <a:spcBef>
                <a:spcPts val="0"/>
              </a:spcBef>
              <a:spcAft>
                <a:spcPts val="0"/>
              </a:spcAft>
              <a:buSzPct val="129032"/>
              <a:buNone/>
            </a:pPr>
            <a:r>
              <a:rPr lang="en"/>
              <a:t>  12.	Project Demo</a:t>
            </a:r>
            <a:endParaRPr/>
          </a:p>
        </p:txBody>
      </p:sp>
      <p:sp>
        <p:nvSpPr>
          <p:cNvPr id="81" name="Google Shape;8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443605b9b8_0_12"/>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50" name="Google Shape;350;g3443605b9b8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1" name="Google Shape;351;g3443605b9b8_0_12"/>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Player Choices</a:t>
            </a:r>
            <a:endParaRPr sz="1600">
              <a:solidFill>
                <a:srgbClr val="858585"/>
              </a:solidFill>
            </a:endParaRPr>
          </a:p>
        </p:txBody>
      </p:sp>
      <p:pic>
        <p:nvPicPr>
          <p:cNvPr id="352" name="Google Shape;352;g3443605b9b8_0_12" title="Player Actions Quest.drawio.png"/>
          <p:cNvPicPr preferRelativeResize="0"/>
          <p:nvPr/>
        </p:nvPicPr>
        <p:blipFill rotWithShape="1">
          <a:blip r:embed="rId3">
            <a:alphaModFix/>
          </a:blip>
          <a:srcRect b="0" l="0" r="0" t="0"/>
          <a:stretch/>
        </p:blipFill>
        <p:spPr>
          <a:xfrm>
            <a:off x="3179150" y="765650"/>
            <a:ext cx="5841999" cy="36121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349dbf9a692_0_0"/>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58" name="Google Shape;358;g349dbf9a692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9" name="Google Shape;359;g349dbf9a692_0_0"/>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Player Choices with Dice Roll</a:t>
            </a:r>
            <a:endParaRPr sz="1600">
              <a:solidFill>
                <a:srgbClr val="858585"/>
              </a:solidFill>
            </a:endParaRPr>
          </a:p>
        </p:txBody>
      </p:sp>
      <p:pic>
        <p:nvPicPr>
          <p:cNvPr id="360" name="Google Shape;360;g349dbf9a692_0_0"/>
          <p:cNvPicPr preferRelativeResize="0"/>
          <p:nvPr/>
        </p:nvPicPr>
        <p:blipFill rotWithShape="1">
          <a:blip r:embed="rId3">
            <a:alphaModFix/>
          </a:blip>
          <a:srcRect b="0" l="0" r="0" t="0"/>
          <a:stretch/>
        </p:blipFill>
        <p:spPr>
          <a:xfrm>
            <a:off x="3528575" y="152400"/>
            <a:ext cx="5095854"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443605b9b8_0_29"/>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66" name="Google Shape;366;g3443605b9b8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67" name="Google Shape;367;g3443605b9b8_0_29"/>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Manual Game End</a:t>
            </a:r>
            <a:endParaRPr sz="1600">
              <a:solidFill>
                <a:srgbClr val="858585"/>
              </a:solidFill>
            </a:endParaRPr>
          </a:p>
        </p:txBody>
      </p:sp>
      <p:pic>
        <p:nvPicPr>
          <p:cNvPr id="368" name="Google Shape;368;g3443605b9b8_0_29" title="Manual End Quest.drawio.png"/>
          <p:cNvPicPr preferRelativeResize="0"/>
          <p:nvPr/>
        </p:nvPicPr>
        <p:blipFill rotWithShape="1">
          <a:blip r:embed="rId3">
            <a:alphaModFix/>
          </a:blip>
          <a:srcRect b="0" l="0" r="0" t="0"/>
          <a:stretch/>
        </p:blipFill>
        <p:spPr>
          <a:xfrm>
            <a:off x="3232650" y="1330900"/>
            <a:ext cx="5788500" cy="24816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349dbf9a692_0_12"/>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74" name="Google Shape;374;g349dbf9a692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5" name="Google Shape;375;g349dbf9a692_0_12"/>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Game End</a:t>
            </a:r>
            <a:endParaRPr sz="1600">
              <a:solidFill>
                <a:srgbClr val="858585"/>
              </a:solidFill>
            </a:endParaRPr>
          </a:p>
        </p:txBody>
      </p:sp>
      <p:pic>
        <p:nvPicPr>
          <p:cNvPr id="376" name="Google Shape;376;g349dbf9a692_0_12"/>
          <p:cNvPicPr preferRelativeResize="0"/>
          <p:nvPr/>
        </p:nvPicPr>
        <p:blipFill rotWithShape="1">
          <a:blip r:embed="rId3">
            <a:alphaModFix/>
          </a:blip>
          <a:srcRect b="0" l="0" r="0" t="0"/>
          <a:stretch/>
        </p:blipFill>
        <p:spPr>
          <a:xfrm>
            <a:off x="3232650" y="749200"/>
            <a:ext cx="5788501" cy="39880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g33ef666298f_1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82" name="Google Shape;382;g33ef666298f_1_0" title="Quest Sequence Diagrams.drawio.png"/>
          <p:cNvPicPr preferRelativeResize="0"/>
          <p:nvPr/>
        </p:nvPicPr>
        <p:blipFill rotWithShape="1">
          <a:blip r:embed="rId3">
            <a:alphaModFix/>
          </a:blip>
          <a:srcRect b="0" l="0" r="0" t="0"/>
          <a:stretch/>
        </p:blipFill>
        <p:spPr>
          <a:xfrm>
            <a:off x="1876287" y="-1875750"/>
            <a:ext cx="5391425" cy="9910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6" name="Shape 386"/>
        <p:cNvGrpSpPr/>
        <p:nvPr/>
      </p:nvGrpSpPr>
      <p:grpSpPr>
        <a:xfrm>
          <a:off x="0" y="0"/>
          <a:ext cx="0" cy="0"/>
          <a:chOff x="0" y="0"/>
          <a:chExt cx="0" cy="0"/>
        </a:xfrm>
      </p:grpSpPr>
      <p:sp>
        <p:nvSpPr>
          <p:cNvPr id="387" name="Google Shape;387;g33ef666298f_1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88" name="Google Shape;388;g33ef666298f_1_7" title="Quest Sequence Diagrams.drawio.png"/>
          <p:cNvPicPr preferRelativeResize="0"/>
          <p:nvPr/>
        </p:nvPicPr>
        <p:blipFill rotWithShape="1">
          <a:blip r:embed="rId3">
            <a:alphaModFix/>
          </a:blip>
          <a:srcRect b="0" l="0" r="0" t="0"/>
          <a:stretch/>
        </p:blipFill>
        <p:spPr>
          <a:xfrm>
            <a:off x="1876287" y="-4771350"/>
            <a:ext cx="5391425" cy="9910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e3f06523b9_0_201"/>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SPRINT </a:t>
            </a:r>
            <a:r>
              <a:rPr lang="en"/>
              <a:t>1</a:t>
            </a:r>
            <a:r>
              <a:rPr lang="en"/>
              <a:t> Recap</a:t>
            </a:r>
            <a:endParaRPr/>
          </a:p>
        </p:txBody>
      </p:sp>
      <p:sp>
        <p:nvSpPr>
          <p:cNvPr id="394" name="Google Shape;394;g2e3f06523b9_0_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2e3f06523b9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00" name="Google Shape;400;g2e3f06523b9_0_54"/>
          <p:cNvSpPr txBox="1"/>
          <p:nvPr>
            <p:ph type="title"/>
          </p:nvPr>
        </p:nvSpPr>
        <p:spPr>
          <a:xfrm>
            <a:off x="267225" y="241050"/>
            <a:ext cx="7982100" cy="3936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Stories</a:t>
            </a:r>
            <a:endParaRPr/>
          </a:p>
        </p:txBody>
      </p:sp>
      <p:pic>
        <p:nvPicPr>
          <p:cNvPr id="401" name="Google Shape;401;g2e3f06523b9_0_54" title="Screenshot 2025-04-08 at 11.31.29 AM.png"/>
          <p:cNvPicPr preferRelativeResize="0"/>
          <p:nvPr/>
        </p:nvPicPr>
        <p:blipFill rotWithShape="1">
          <a:blip r:embed="rId3">
            <a:alphaModFix/>
          </a:blip>
          <a:srcRect b="0" l="0" r="0" t="0"/>
          <a:stretch/>
        </p:blipFill>
        <p:spPr>
          <a:xfrm>
            <a:off x="152400" y="787050"/>
            <a:ext cx="8839199" cy="3693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e3f06523b9_0_60"/>
          <p:cNvSpPr txBox="1"/>
          <p:nvPr>
            <p:ph type="title"/>
          </p:nvPr>
        </p:nvSpPr>
        <p:spPr>
          <a:xfrm>
            <a:off x="267225" y="54375"/>
            <a:ext cx="7982100" cy="5367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 Cases</a:t>
            </a:r>
            <a:endParaRPr sz="2500"/>
          </a:p>
        </p:txBody>
      </p:sp>
      <p:sp>
        <p:nvSpPr>
          <p:cNvPr id="407" name="Google Shape;407;g2e3f06523b9_0_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408" name="Google Shape;408;g2e3f06523b9_0_60"/>
          <p:cNvGraphicFramePr/>
          <p:nvPr/>
        </p:nvGraphicFramePr>
        <p:xfrm>
          <a:off x="443750" y="591075"/>
          <a:ext cx="3000000" cy="3000000"/>
        </p:xfrm>
        <a:graphic>
          <a:graphicData uri="http://schemas.openxmlformats.org/drawingml/2006/table">
            <a:tbl>
              <a:tblPr>
                <a:noFill/>
                <a:tableStyleId>{FE45B97A-29DC-43CB-9A3E-93663B26C8BC}</a:tableStyleId>
              </a:tblPr>
              <a:tblGrid>
                <a:gridCol w="694150"/>
                <a:gridCol w="2582175"/>
                <a:gridCol w="1572475"/>
                <a:gridCol w="1703850"/>
                <a:gridCol w="1703850"/>
              </a:tblGrid>
              <a:tr h="371175">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accent6"/>
                          </a:solidFill>
                        </a:rPr>
                        <a:t>No</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chemeClr val="accent6"/>
                          </a:solidFill>
                        </a:rPr>
                        <a:t>User Story</a:t>
                      </a:r>
                      <a:endParaRPr sz="1300" u="none" cap="none" strike="noStrike">
                        <a:solidFill>
                          <a:schemeClr val="accent6"/>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accent6"/>
                          </a:solidFill>
                        </a:rPr>
                        <a:t>Total Test Cases</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accent6"/>
                          </a:solidFill>
                        </a:rPr>
                        <a:t>Tests Passed</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accent6"/>
                          </a:solidFill>
                        </a:rPr>
                        <a:t>Tests Failed</a:t>
                      </a:r>
                      <a:endParaRPr sz="1300" u="none" cap="none" strike="noStrike">
                        <a:solidFill>
                          <a:schemeClr val="accent6"/>
                        </a:solidFill>
                      </a:endParaRPr>
                    </a:p>
                  </a:txBody>
                  <a:tcPr marT="91425" marB="0" marR="91425" marL="91425"/>
                </a:tc>
              </a:tr>
              <a:tr h="47237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US_01</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As a player, I expect logical story developments so that the story is consistent to the previous interactions.</a:t>
                      </a:r>
                      <a:endParaRPr sz="10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3</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3</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0</a:t>
                      </a:r>
                      <a:endParaRPr sz="1400" u="none" cap="none" strike="noStrike">
                        <a:solidFill>
                          <a:schemeClr val="lt1"/>
                        </a:solidFill>
                      </a:endParaRPr>
                    </a:p>
                  </a:txBody>
                  <a:tcPr marT="91425" marB="0" marR="91425" marL="91425"/>
                </a:tc>
              </a:tr>
              <a:tr h="42602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US_02</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As a player i want to experience an interactive story with dynamic choices so that I can shape the story.</a:t>
                      </a:r>
                      <a:endParaRPr sz="10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3</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3</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0</a:t>
                      </a:r>
                      <a:endParaRPr sz="1400" u="none" cap="none" strike="noStrike">
                        <a:solidFill>
                          <a:schemeClr val="lt1"/>
                        </a:solidFill>
                      </a:endParaRPr>
                    </a:p>
                  </a:txBody>
                  <a:tcPr marT="91425" marB="0" marR="91425" marL="91425"/>
                </a:tc>
              </a:tr>
              <a:tr h="47237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US_03</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As a player, I want to select a theme, so that i have a general setting for the story i want to play.</a:t>
                      </a:r>
                      <a:endParaRPr sz="10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3</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3</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0</a:t>
                      </a:r>
                      <a:endParaRPr sz="1400" u="none" cap="none" strike="noStrike">
                        <a:solidFill>
                          <a:schemeClr val="lt1"/>
                        </a:solidFill>
                      </a:endParaRPr>
                    </a:p>
                  </a:txBody>
                  <a:tcPr marT="91425" marB="0" marR="91425" marL="91425"/>
                </a:tc>
              </a:tr>
              <a:tr h="42602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US_04</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As a player, I want to select a story within a theme, so that i don't have to come up with a new one</a:t>
                      </a:r>
                      <a:endParaRPr sz="10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3</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3</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0</a:t>
                      </a:r>
                      <a:endParaRPr sz="1400" u="none" cap="none" strike="noStrike">
                        <a:solidFill>
                          <a:schemeClr val="lt1"/>
                        </a:solidFill>
                      </a:endParaRPr>
                    </a:p>
                  </a:txBody>
                  <a:tcPr marT="91425" marB="0" marR="91425" marL="91425"/>
                </a:tc>
              </a:tr>
              <a:tr h="55822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US_05</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As an admin user, I want to create a theme, so that users can browse stories within a selected theme</a:t>
                      </a:r>
                      <a:endParaRPr sz="10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2</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2</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0</a:t>
                      </a:r>
                      <a:endParaRPr sz="1400" u="none" cap="none" strike="noStrike">
                        <a:solidFill>
                          <a:schemeClr val="lt1"/>
                        </a:solidFill>
                      </a:endParaRPr>
                    </a:p>
                  </a:txBody>
                  <a:tcPr marT="91425" marB="0" marR="91425" marL="91425"/>
                </a:tc>
              </a:tr>
              <a:tr h="42602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US_06</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As an admin user, I want to create a story within a theme, so that users can browse and select the latest story</a:t>
                      </a:r>
                      <a:endParaRPr sz="10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2</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2</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0</a:t>
                      </a:r>
                      <a:endParaRPr sz="1400" u="none" cap="none" strike="noStrike">
                        <a:solidFill>
                          <a:schemeClr val="lt1"/>
                        </a:solidFill>
                      </a:endParaRPr>
                    </a:p>
                  </a:txBody>
                  <a:tcPr marT="91425" marB="0" marR="91425" marL="91425"/>
                </a:tc>
              </a:tr>
              <a:tr h="42602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US_07</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lt1"/>
                          </a:solidFill>
                        </a:rPr>
                        <a:t>As a player, I want to read the created story so I can refer to my past actions</a:t>
                      </a:r>
                      <a:endParaRPr sz="10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5</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4</a:t>
                      </a:r>
                      <a:endParaRPr sz="14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rPr>
                        <a:t>1</a:t>
                      </a:r>
                      <a:endParaRPr sz="1400" u="none" cap="none" strike="noStrike">
                        <a:solidFill>
                          <a:schemeClr val="lt1"/>
                        </a:solidFill>
                      </a:endParaRPr>
                    </a:p>
                  </a:txBody>
                  <a:tcPr marT="91425" marB="0"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sp>
        <p:nvSpPr>
          <p:cNvPr id="413" name="Google Shape;413;g349c9598eaa_0_25"/>
          <p:cNvSpPr txBox="1"/>
          <p:nvPr>
            <p:ph type="title"/>
          </p:nvPr>
        </p:nvSpPr>
        <p:spPr>
          <a:xfrm>
            <a:off x="267225" y="139725"/>
            <a:ext cx="7982100" cy="5367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sz="2500"/>
              <a:t>Sprint 1 </a:t>
            </a:r>
            <a:r>
              <a:rPr lang="en"/>
              <a:t>Team Metrics</a:t>
            </a:r>
            <a:endParaRPr sz="2500"/>
          </a:p>
        </p:txBody>
      </p:sp>
      <p:sp>
        <p:nvSpPr>
          <p:cNvPr id="414" name="Google Shape;414;g349c9598eaa_0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15" name="Google Shape;415;g349c9598eaa_0_25"/>
          <p:cNvCxnSpPr/>
          <p:nvPr/>
        </p:nvCxnSpPr>
        <p:spPr>
          <a:xfrm>
            <a:off x="4331625" y="1395150"/>
            <a:ext cx="1500" cy="2502600"/>
          </a:xfrm>
          <a:prstGeom prst="straightConnector1">
            <a:avLst/>
          </a:prstGeom>
          <a:noFill/>
          <a:ln cap="flat" cmpd="sng" w="38100">
            <a:solidFill>
              <a:schemeClr val="lt1"/>
            </a:solidFill>
            <a:prstDash val="solid"/>
            <a:round/>
            <a:headEnd len="sm" w="sm" type="none"/>
            <a:tailEnd len="sm" w="sm" type="none"/>
          </a:ln>
        </p:spPr>
      </p:cxnSp>
      <p:sp>
        <p:nvSpPr>
          <p:cNvPr id="416" name="Google Shape;416;g349c9598eaa_0_25"/>
          <p:cNvSpPr txBox="1"/>
          <p:nvPr/>
        </p:nvSpPr>
        <p:spPr>
          <a:xfrm>
            <a:off x="4730175" y="1006800"/>
            <a:ext cx="3329400" cy="53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Committed/Completed Ratio</a:t>
            </a:r>
            <a:endParaRPr b="0" i="0" sz="1800" u="none" cap="none" strike="noStrike">
              <a:solidFill>
                <a:schemeClr val="lt2"/>
              </a:solidFill>
              <a:latin typeface="Arial"/>
              <a:ea typeface="Arial"/>
              <a:cs typeface="Arial"/>
              <a:sym typeface="Arial"/>
            </a:endParaRPr>
          </a:p>
        </p:txBody>
      </p:sp>
      <p:sp>
        <p:nvSpPr>
          <p:cNvPr id="417" name="Google Shape;417;g349c9598eaa_0_25"/>
          <p:cNvSpPr txBox="1"/>
          <p:nvPr/>
        </p:nvSpPr>
        <p:spPr>
          <a:xfrm>
            <a:off x="5019025" y="1395150"/>
            <a:ext cx="3126300" cy="43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Arial"/>
                <a:ea typeface="Arial"/>
                <a:cs typeface="Arial"/>
                <a:sym typeface="Arial"/>
              </a:rPr>
              <a:t>= 84 %</a:t>
            </a:r>
            <a:endParaRPr b="0" i="0" sz="1800" u="none" cap="none" strike="noStrike">
              <a:solidFill>
                <a:schemeClr val="accent6"/>
              </a:solidFill>
              <a:latin typeface="Arial"/>
              <a:ea typeface="Arial"/>
              <a:cs typeface="Arial"/>
              <a:sym typeface="Arial"/>
            </a:endParaRPr>
          </a:p>
        </p:txBody>
      </p:sp>
      <p:sp>
        <p:nvSpPr>
          <p:cNvPr id="418" name="Google Shape;418;g349c9598eaa_0_25"/>
          <p:cNvSpPr txBox="1"/>
          <p:nvPr/>
        </p:nvSpPr>
        <p:spPr>
          <a:xfrm>
            <a:off x="385675" y="1056438"/>
            <a:ext cx="2837100" cy="43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Team Velocity</a:t>
            </a:r>
            <a:endParaRPr b="0" i="0" sz="1800" u="none" cap="none" strike="noStrike">
              <a:solidFill>
                <a:schemeClr val="lt2"/>
              </a:solidFill>
              <a:latin typeface="Arial"/>
              <a:ea typeface="Arial"/>
              <a:cs typeface="Arial"/>
              <a:sym typeface="Arial"/>
            </a:endParaRPr>
          </a:p>
        </p:txBody>
      </p:sp>
      <p:pic>
        <p:nvPicPr>
          <p:cNvPr id="419" name="Google Shape;419;g349c9598eaa_0_25" title="Chart"/>
          <p:cNvPicPr preferRelativeResize="0"/>
          <p:nvPr/>
        </p:nvPicPr>
        <p:blipFill rotWithShape="1">
          <a:blip r:embed="rId3">
            <a:alphaModFix/>
          </a:blip>
          <a:srcRect b="0" l="0" r="0" t="0"/>
          <a:stretch/>
        </p:blipFill>
        <p:spPr>
          <a:xfrm>
            <a:off x="4730175" y="1873887"/>
            <a:ext cx="4047336" cy="2502601"/>
          </a:xfrm>
          <a:prstGeom prst="rect">
            <a:avLst/>
          </a:prstGeom>
          <a:noFill/>
          <a:ln>
            <a:noFill/>
          </a:ln>
        </p:spPr>
      </p:pic>
      <p:graphicFrame>
        <p:nvGraphicFramePr>
          <p:cNvPr id="420" name="Google Shape;420;g349c9598eaa_0_25"/>
          <p:cNvGraphicFramePr/>
          <p:nvPr/>
        </p:nvGraphicFramePr>
        <p:xfrm>
          <a:off x="385675" y="1731338"/>
          <a:ext cx="3000000" cy="3000000"/>
        </p:xfrm>
        <a:graphic>
          <a:graphicData uri="http://schemas.openxmlformats.org/drawingml/2006/table">
            <a:tbl>
              <a:tblPr>
                <a:noFill/>
                <a:tableStyleId>{FE45B97A-29DC-43CB-9A3E-93663B26C8BC}</a:tableStyleId>
              </a:tblPr>
              <a:tblGrid>
                <a:gridCol w="1695550"/>
                <a:gridCol w="1950550"/>
              </a:tblGrid>
              <a:tr h="550325">
                <a:tc>
                  <a:txBody>
                    <a:bodyPr/>
                    <a:lstStyle/>
                    <a:p>
                      <a:pPr indent="0" lvl="0" marL="0" marR="0" rtl="0" algn="l">
                        <a:lnSpc>
                          <a:spcPct val="140000"/>
                        </a:lnSpc>
                        <a:spcBef>
                          <a:spcPts val="0"/>
                        </a:spcBef>
                        <a:spcAft>
                          <a:spcPts val="0"/>
                        </a:spcAft>
                        <a:buClr>
                          <a:schemeClr val="dk1"/>
                        </a:buClr>
                        <a:buSzPts val="1100"/>
                        <a:buFont typeface="Arial"/>
                        <a:buNone/>
                      </a:pPr>
                      <a:r>
                        <a:rPr lang="en" sz="1100" u="none" cap="none" strike="noStrike">
                          <a:solidFill>
                            <a:schemeClr val="lt2"/>
                          </a:solidFill>
                        </a:rPr>
                        <a:t>Total estimated points</a:t>
                      </a:r>
                      <a:endParaRPr sz="11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100" u="none" cap="none" strike="noStrike">
                          <a:solidFill>
                            <a:schemeClr val="lt1"/>
                          </a:solidFill>
                        </a:rPr>
                        <a:t>44</a:t>
                      </a:r>
                      <a:endParaRPr sz="1100" u="none" cap="none" strike="noStrike">
                        <a:solidFill>
                          <a:schemeClr val="lt1"/>
                        </a:solidFill>
                      </a:endParaRPr>
                    </a:p>
                  </a:txBody>
                  <a:tcPr marT="91425" marB="0" marR="91425" marL="91425"/>
                </a:tc>
              </a:tr>
              <a:tr h="496350">
                <a:tc>
                  <a:txBody>
                    <a:bodyPr/>
                    <a:lstStyle/>
                    <a:p>
                      <a:pPr indent="0" lvl="0" marL="0" marR="0" rtl="0" algn="l">
                        <a:lnSpc>
                          <a:spcPct val="140000"/>
                        </a:lnSpc>
                        <a:spcBef>
                          <a:spcPts val="0"/>
                        </a:spcBef>
                        <a:spcAft>
                          <a:spcPts val="0"/>
                        </a:spcAft>
                        <a:buClr>
                          <a:schemeClr val="dk1"/>
                        </a:buClr>
                        <a:buSzPts val="1100"/>
                        <a:buFont typeface="Arial"/>
                        <a:buNone/>
                      </a:pPr>
                      <a:r>
                        <a:rPr lang="en" sz="1100" u="none" cap="none" strike="noStrike">
                          <a:solidFill>
                            <a:schemeClr val="lt2"/>
                          </a:solidFill>
                        </a:rPr>
                        <a:t>Total points delivered</a:t>
                      </a:r>
                      <a:endParaRPr sz="11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100" u="none" cap="none" strike="noStrike">
                          <a:solidFill>
                            <a:schemeClr val="lt1"/>
                          </a:solidFill>
                        </a:rPr>
                        <a:t>37</a:t>
                      </a:r>
                      <a:endParaRPr sz="1100" u="none" cap="none" strike="noStrike">
                        <a:solidFill>
                          <a:schemeClr val="lt1"/>
                        </a:solidFill>
                      </a:endParaRPr>
                    </a:p>
                  </a:txBody>
                  <a:tcPr marT="91425" marB="0" marR="91425" marL="91425"/>
                </a:tc>
              </a:tr>
              <a:tr h="550325">
                <a:tc>
                  <a:txBody>
                    <a:bodyPr/>
                    <a:lstStyle/>
                    <a:p>
                      <a:pPr indent="0" lvl="0" marL="0" marR="0" rtl="0" algn="l">
                        <a:lnSpc>
                          <a:spcPct val="140000"/>
                        </a:lnSpc>
                        <a:spcBef>
                          <a:spcPts val="0"/>
                        </a:spcBef>
                        <a:spcAft>
                          <a:spcPts val="0"/>
                        </a:spcAft>
                        <a:buClr>
                          <a:schemeClr val="dk1"/>
                        </a:buClr>
                        <a:buSzPts val="1100"/>
                        <a:buFont typeface="Arial"/>
                        <a:buNone/>
                      </a:pPr>
                      <a:r>
                        <a:rPr lang="en" sz="1100" u="none" cap="none" strike="noStrike">
                          <a:solidFill>
                            <a:schemeClr val="lt2"/>
                          </a:solidFill>
                        </a:rPr>
                        <a:t>Total points carried over</a:t>
                      </a:r>
                      <a:endParaRPr sz="11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100" u="none" cap="none" strike="noStrike">
                          <a:solidFill>
                            <a:schemeClr val="lt1"/>
                          </a:solidFill>
                        </a:rPr>
                        <a:t>7</a:t>
                      </a:r>
                      <a:endParaRPr sz="1100" u="none" cap="none" strike="noStrike">
                        <a:solidFill>
                          <a:schemeClr val="lt1"/>
                        </a:solidFill>
                      </a:endParaRPr>
                    </a:p>
                  </a:txBody>
                  <a:tcPr marT="91425" marB="0" marR="91425" marL="91425"/>
                </a:tc>
              </a:tr>
              <a:tr h="496350">
                <a:tc>
                  <a:txBody>
                    <a:bodyPr/>
                    <a:lstStyle/>
                    <a:p>
                      <a:pPr indent="0" lvl="0" marL="0" marR="0" rtl="0" algn="l">
                        <a:lnSpc>
                          <a:spcPct val="140000"/>
                        </a:lnSpc>
                        <a:spcBef>
                          <a:spcPts val="0"/>
                        </a:spcBef>
                        <a:spcAft>
                          <a:spcPts val="0"/>
                        </a:spcAft>
                        <a:buClr>
                          <a:schemeClr val="dk1"/>
                        </a:buClr>
                        <a:buSzPts val="1100"/>
                        <a:buFont typeface="Arial"/>
                        <a:buNone/>
                      </a:pPr>
                      <a:r>
                        <a:rPr lang="en" sz="1100" u="none" cap="none" strike="noStrike">
                          <a:solidFill>
                            <a:schemeClr val="accent6"/>
                          </a:solidFill>
                        </a:rPr>
                        <a:t>Team Velocity</a:t>
                      </a:r>
                      <a:endParaRPr sz="11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100" u="none" cap="none" strike="noStrike">
                          <a:solidFill>
                            <a:schemeClr val="accent6"/>
                          </a:solidFill>
                        </a:rPr>
                        <a:t>37</a:t>
                      </a:r>
                      <a:endParaRPr sz="1100" u="none" cap="none" strike="noStrike">
                        <a:solidFill>
                          <a:schemeClr val="accent6"/>
                        </a:solidFill>
                      </a:endParaRPr>
                    </a:p>
                  </a:txBody>
                  <a:tcPr marT="91425" marB="0"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145775" y="99850"/>
            <a:ext cx="8520600" cy="4596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Getting to know the Team…</a:t>
            </a:r>
            <a:endParaRPr/>
          </a:p>
        </p:txBody>
      </p:sp>
      <p:sp>
        <p:nvSpPr>
          <p:cNvPr id="87" name="Google Shape;8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88" name="Google Shape;88;p4"/>
          <p:cNvPicPr preferRelativeResize="0"/>
          <p:nvPr/>
        </p:nvPicPr>
        <p:blipFill rotWithShape="1">
          <a:blip r:embed="rId3">
            <a:alphaModFix/>
          </a:blip>
          <a:srcRect b="0" l="7555" r="7555" t="27351"/>
          <a:stretch/>
        </p:blipFill>
        <p:spPr>
          <a:xfrm>
            <a:off x="553775" y="1059975"/>
            <a:ext cx="1867338" cy="2402877"/>
          </a:xfrm>
          <a:prstGeom prst="rect">
            <a:avLst/>
          </a:prstGeom>
          <a:noFill/>
          <a:ln>
            <a:noFill/>
          </a:ln>
        </p:spPr>
      </p:pic>
      <p:pic>
        <p:nvPicPr>
          <p:cNvPr id="89" name="Google Shape;89;p4"/>
          <p:cNvPicPr preferRelativeResize="0"/>
          <p:nvPr/>
        </p:nvPicPr>
        <p:blipFill rotWithShape="1">
          <a:blip r:embed="rId4">
            <a:alphaModFix/>
          </a:blip>
          <a:srcRect b="8868" l="0" r="0" t="8867"/>
          <a:stretch/>
        </p:blipFill>
        <p:spPr>
          <a:xfrm>
            <a:off x="4730613" y="1032675"/>
            <a:ext cx="1656550" cy="2273149"/>
          </a:xfrm>
          <a:prstGeom prst="rect">
            <a:avLst/>
          </a:prstGeom>
          <a:noFill/>
          <a:ln>
            <a:noFill/>
          </a:ln>
        </p:spPr>
      </p:pic>
      <p:sp>
        <p:nvSpPr>
          <p:cNvPr id="90" name="Google Shape;90;p4"/>
          <p:cNvSpPr txBox="1"/>
          <p:nvPr/>
        </p:nvSpPr>
        <p:spPr>
          <a:xfrm>
            <a:off x="553688" y="34883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Ajla Hate</a:t>
            </a:r>
            <a:endParaRPr b="0" i="0" sz="1800" u="none" cap="none" strike="noStrike">
              <a:solidFill>
                <a:schemeClr val="lt2"/>
              </a:solidFill>
              <a:latin typeface="Arial"/>
              <a:ea typeface="Arial"/>
              <a:cs typeface="Arial"/>
              <a:sym typeface="Arial"/>
            </a:endParaRPr>
          </a:p>
        </p:txBody>
      </p:sp>
      <p:sp>
        <p:nvSpPr>
          <p:cNvPr id="91" name="Google Shape;91;p4"/>
          <p:cNvSpPr txBox="1"/>
          <p:nvPr/>
        </p:nvSpPr>
        <p:spPr>
          <a:xfrm>
            <a:off x="553688" y="388170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Backend Developer</a:t>
            </a:r>
            <a:endParaRPr b="0" i="0" sz="1400" u="none" cap="none" strike="noStrike">
              <a:solidFill>
                <a:schemeClr val="lt2"/>
              </a:solidFill>
              <a:latin typeface="Arial"/>
              <a:ea typeface="Arial"/>
              <a:cs typeface="Arial"/>
              <a:sym typeface="Arial"/>
            </a:endParaRPr>
          </a:p>
        </p:txBody>
      </p:sp>
      <p:sp>
        <p:nvSpPr>
          <p:cNvPr id="92" name="Google Shape;92;p4"/>
          <p:cNvSpPr txBox="1"/>
          <p:nvPr/>
        </p:nvSpPr>
        <p:spPr>
          <a:xfrm>
            <a:off x="2715801" y="34883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Clive Lewis</a:t>
            </a:r>
            <a:endParaRPr b="0" i="0" sz="1800" u="none" cap="none" strike="noStrike">
              <a:solidFill>
                <a:schemeClr val="lt2"/>
              </a:solidFill>
              <a:latin typeface="Arial"/>
              <a:ea typeface="Arial"/>
              <a:cs typeface="Arial"/>
              <a:sym typeface="Arial"/>
            </a:endParaRPr>
          </a:p>
        </p:txBody>
      </p:sp>
      <p:sp>
        <p:nvSpPr>
          <p:cNvPr id="93" name="Google Shape;93;p4"/>
          <p:cNvSpPr txBox="1"/>
          <p:nvPr/>
        </p:nvSpPr>
        <p:spPr>
          <a:xfrm>
            <a:off x="2715801" y="388170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Developer / Tester</a:t>
            </a:r>
            <a:endParaRPr b="0" i="0" sz="1400" u="none" cap="none" strike="noStrike">
              <a:solidFill>
                <a:schemeClr val="lt2"/>
              </a:solidFill>
              <a:latin typeface="Arial"/>
              <a:ea typeface="Arial"/>
              <a:cs typeface="Arial"/>
              <a:sym typeface="Arial"/>
            </a:endParaRPr>
          </a:p>
        </p:txBody>
      </p:sp>
      <p:sp>
        <p:nvSpPr>
          <p:cNvPr id="94" name="Google Shape;94;p4"/>
          <p:cNvSpPr txBox="1"/>
          <p:nvPr/>
        </p:nvSpPr>
        <p:spPr>
          <a:xfrm>
            <a:off x="4730588" y="34883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Dhruv Joshi</a:t>
            </a:r>
            <a:endParaRPr b="0" i="0" sz="1800" u="none" cap="none" strike="noStrike">
              <a:solidFill>
                <a:schemeClr val="lt2"/>
              </a:solidFill>
              <a:latin typeface="Arial"/>
              <a:ea typeface="Arial"/>
              <a:cs typeface="Arial"/>
              <a:sym typeface="Arial"/>
            </a:endParaRPr>
          </a:p>
        </p:txBody>
      </p:sp>
      <p:sp>
        <p:nvSpPr>
          <p:cNvPr id="95" name="Google Shape;95;p4"/>
          <p:cNvSpPr txBox="1"/>
          <p:nvPr/>
        </p:nvSpPr>
        <p:spPr>
          <a:xfrm>
            <a:off x="4730588" y="388170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Scrum Master / Developer</a:t>
            </a:r>
            <a:endParaRPr b="0" i="0" sz="1400" u="none" cap="none" strike="noStrike">
              <a:solidFill>
                <a:schemeClr val="lt2"/>
              </a:solidFill>
              <a:latin typeface="Arial"/>
              <a:ea typeface="Arial"/>
              <a:cs typeface="Arial"/>
              <a:sym typeface="Arial"/>
            </a:endParaRPr>
          </a:p>
        </p:txBody>
      </p:sp>
      <p:pic>
        <p:nvPicPr>
          <p:cNvPr id="96" name="Google Shape;96;p4"/>
          <p:cNvPicPr preferRelativeResize="0"/>
          <p:nvPr/>
        </p:nvPicPr>
        <p:blipFill rotWithShape="1">
          <a:blip r:embed="rId5">
            <a:alphaModFix/>
          </a:blip>
          <a:srcRect b="14987" l="16052" r="23278" t="0"/>
          <a:stretch/>
        </p:blipFill>
        <p:spPr>
          <a:xfrm>
            <a:off x="2715813" y="1059975"/>
            <a:ext cx="1656600" cy="2321282"/>
          </a:xfrm>
          <a:prstGeom prst="rect">
            <a:avLst/>
          </a:prstGeom>
          <a:noFill/>
          <a:ln>
            <a:noFill/>
          </a:ln>
        </p:spPr>
      </p:pic>
      <p:pic>
        <p:nvPicPr>
          <p:cNvPr id="97" name="Google Shape;97;p4"/>
          <p:cNvPicPr preferRelativeResize="0"/>
          <p:nvPr/>
        </p:nvPicPr>
        <p:blipFill rotWithShape="1">
          <a:blip r:embed="rId6">
            <a:alphaModFix/>
          </a:blip>
          <a:srcRect b="0" l="16415" r="16414" t="0"/>
          <a:stretch/>
        </p:blipFill>
        <p:spPr>
          <a:xfrm>
            <a:off x="6745363" y="1032675"/>
            <a:ext cx="1656550" cy="2273150"/>
          </a:xfrm>
          <a:prstGeom prst="rect">
            <a:avLst/>
          </a:prstGeom>
          <a:noFill/>
          <a:ln>
            <a:noFill/>
          </a:ln>
        </p:spPr>
      </p:pic>
      <p:sp>
        <p:nvSpPr>
          <p:cNvPr id="98" name="Google Shape;98;p4"/>
          <p:cNvSpPr txBox="1"/>
          <p:nvPr/>
        </p:nvSpPr>
        <p:spPr>
          <a:xfrm>
            <a:off x="6409638" y="3488350"/>
            <a:ext cx="23280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Mrunmai Nagtode</a:t>
            </a:r>
            <a:endParaRPr b="0" i="0" sz="1800" u="none" cap="none" strike="noStrike">
              <a:solidFill>
                <a:schemeClr val="lt2"/>
              </a:solidFill>
              <a:latin typeface="Arial"/>
              <a:ea typeface="Arial"/>
              <a:cs typeface="Arial"/>
              <a:sym typeface="Arial"/>
            </a:endParaRPr>
          </a:p>
        </p:txBody>
      </p:sp>
      <p:sp>
        <p:nvSpPr>
          <p:cNvPr id="99" name="Google Shape;99;p4"/>
          <p:cNvSpPr txBox="1"/>
          <p:nvPr/>
        </p:nvSpPr>
        <p:spPr>
          <a:xfrm>
            <a:off x="6745363" y="39284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Developer / Tester</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3599254faa5_0_29"/>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8630"/>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SPRINT 2 Recap</a:t>
            </a:r>
            <a:endParaRPr/>
          </a:p>
        </p:txBody>
      </p:sp>
      <p:sp>
        <p:nvSpPr>
          <p:cNvPr id="426" name="Google Shape;426;g3599254faa5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3599254faa5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32" name="Google Shape;432;g3599254faa5_0_34"/>
          <p:cNvSpPr txBox="1"/>
          <p:nvPr>
            <p:ph type="title"/>
          </p:nvPr>
        </p:nvSpPr>
        <p:spPr>
          <a:xfrm>
            <a:off x="267225" y="241050"/>
            <a:ext cx="7982100" cy="393600"/>
          </a:xfrm>
          <a:prstGeom prst="rect">
            <a:avLst/>
          </a:prstGeom>
          <a:noFill/>
          <a:ln>
            <a:noFill/>
          </a:ln>
          <a:effectLst>
            <a:outerShdw blurRad="57150" rotWithShape="0" algn="bl" dir="5400000" dist="19050">
              <a:srgbClr val="B7B7B7">
                <a:alpha val="4863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Stories</a:t>
            </a:r>
            <a:endParaRPr/>
          </a:p>
        </p:txBody>
      </p:sp>
      <p:pic>
        <p:nvPicPr>
          <p:cNvPr id="433" name="Google Shape;433;g3599254faa5_0_34"/>
          <p:cNvPicPr preferRelativeResize="0"/>
          <p:nvPr/>
        </p:nvPicPr>
        <p:blipFill>
          <a:blip r:embed="rId3">
            <a:alphaModFix/>
          </a:blip>
          <a:stretch>
            <a:fillRect/>
          </a:stretch>
        </p:blipFill>
        <p:spPr>
          <a:xfrm>
            <a:off x="152400" y="918175"/>
            <a:ext cx="8839200" cy="33071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599254faa5_0_40"/>
          <p:cNvSpPr txBox="1"/>
          <p:nvPr>
            <p:ph type="title"/>
          </p:nvPr>
        </p:nvSpPr>
        <p:spPr>
          <a:xfrm>
            <a:off x="267225" y="54375"/>
            <a:ext cx="7982100" cy="536700"/>
          </a:xfrm>
          <a:prstGeom prst="rect">
            <a:avLst/>
          </a:prstGeom>
          <a:noFill/>
          <a:ln>
            <a:noFill/>
          </a:ln>
          <a:effectLst>
            <a:outerShdw blurRad="57150" rotWithShape="0" algn="bl" dir="5400000" dist="19050">
              <a:srgbClr val="B7B7B7">
                <a:alpha val="4863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 Cases</a:t>
            </a:r>
            <a:endParaRPr sz="2500"/>
          </a:p>
        </p:txBody>
      </p:sp>
      <p:sp>
        <p:nvSpPr>
          <p:cNvPr id="439" name="Google Shape;439;g3599254faa5_0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440" name="Google Shape;440;g3599254faa5_0_40"/>
          <p:cNvGraphicFramePr/>
          <p:nvPr/>
        </p:nvGraphicFramePr>
        <p:xfrm>
          <a:off x="511350" y="514875"/>
          <a:ext cx="3000000" cy="3000000"/>
        </p:xfrm>
        <a:graphic>
          <a:graphicData uri="http://schemas.openxmlformats.org/drawingml/2006/table">
            <a:tbl>
              <a:tblPr>
                <a:noFill/>
                <a:tableStyleId>{FE45B97A-29DC-43CB-9A3E-93663B26C8BC}</a:tableStyleId>
              </a:tblPr>
              <a:tblGrid>
                <a:gridCol w="688475"/>
                <a:gridCol w="3216650"/>
                <a:gridCol w="1214875"/>
                <a:gridCol w="1379000"/>
                <a:gridCol w="1689900"/>
              </a:tblGrid>
              <a:tr h="370875">
                <a:tc>
                  <a:txBody>
                    <a:bodyPr/>
                    <a:lstStyle/>
                    <a:p>
                      <a:pPr indent="0" lvl="0" marL="0" marR="0" rtl="0" algn="ctr">
                        <a:lnSpc>
                          <a:spcPct val="100000"/>
                        </a:lnSpc>
                        <a:spcBef>
                          <a:spcPts val="0"/>
                        </a:spcBef>
                        <a:spcAft>
                          <a:spcPts val="0"/>
                        </a:spcAft>
                        <a:buClr>
                          <a:srgbClr val="000000"/>
                        </a:buClr>
                        <a:buSzPts val="1300"/>
                        <a:buFont typeface="Arial"/>
                        <a:buNone/>
                      </a:pPr>
                      <a:r>
                        <a:rPr lang="en" sz="1100" u="none" cap="none" strike="noStrike">
                          <a:solidFill>
                            <a:schemeClr val="accent6"/>
                          </a:solidFill>
                        </a:rPr>
                        <a:t>No</a:t>
                      </a:r>
                      <a:endParaRPr sz="11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chemeClr val="accent6"/>
                          </a:solidFill>
                        </a:rPr>
                        <a:t>User Story</a:t>
                      </a:r>
                      <a:endParaRPr sz="1100" u="none" cap="none" strike="noStrike">
                        <a:solidFill>
                          <a:schemeClr val="accent6"/>
                        </a:solidFill>
                      </a:endParaRPr>
                    </a:p>
                    <a:p>
                      <a:pPr indent="0" lvl="0" marL="0" marR="0" rtl="0" algn="l">
                        <a:lnSpc>
                          <a:spcPct val="100000"/>
                        </a:lnSpc>
                        <a:spcBef>
                          <a:spcPts val="0"/>
                        </a:spcBef>
                        <a:spcAft>
                          <a:spcPts val="0"/>
                        </a:spcAft>
                        <a:buClr>
                          <a:srgbClr val="000000"/>
                        </a:buClr>
                        <a:buSzPts val="700"/>
                        <a:buFont typeface="Arial"/>
                        <a:buNone/>
                      </a:pPr>
                      <a:r>
                        <a:t/>
                      </a:r>
                      <a:endParaRPr sz="500" u="none" cap="none" strike="noStrike"/>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100" u="none" cap="none" strike="noStrike">
                          <a:solidFill>
                            <a:schemeClr val="accent6"/>
                          </a:solidFill>
                        </a:rPr>
                        <a:t>Total Test Cases</a:t>
                      </a:r>
                      <a:endParaRPr sz="11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100" u="none" cap="none" strike="noStrike">
                          <a:solidFill>
                            <a:schemeClr val="accent6"/>
                          </a:solidFill>
                        </a:rPr>
                        <a:t>Tests Passed</a:t>
                      </a:r>
                      <a:endParaRPr sz="11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100" u="none" cap="none" strike="noStrike">
                          <a:solidFill>
                            <a:schemeClr val="accent6"/>
                          </a:solidFill>
                        </a:rPr>
                        <a:t>Tests Failed</a:t>
                      </a:r>
                      <a:endParaRPr sz="1100" u="none" cap="none" strike="noStrike">
                        <a:solidFill>
                          <a:schemeClr val="accent6"/>
                        </a:solidFill>
                      </a:endParaRPr>
                    </a:p>
                  </a:txBody>
                  <a:tcPr marT="91425" marB="0" marR="91425" marL="91425"/>
                </a:tc>
              </a:tr>
              <a:tr h="513525">
                <a:tc>
                  <a:txBody>
                    <a:bodyPr/>
                    <a:lstStyle/>
                    <a:p>
                      <a:pPr indent="0" lvl="0" marL="0" rtl="0" algn="l">
                        <a:spcBef>
                          <a:spcPts val="0"/>
                        </a:spcBef>
                        <a:spcAft>
                          <a:spcPts val="0"/>
                        </a:spcAft>
                        <a:buClr>
                          <a:schemeClr val="dk1"/>
                        </a:buClr>
                        <a:buSzPts val="1300"/>
                        <a:buFont typeface="Arial"/>
                        <a:buNone/>
                      </a:pPr>
                      <a:r>
                        <a:rPr lang="en" sz="800">
                          <a:solidFill>
                            <a:schemeClr val="lt1"/>
                          </a:solidFill>
                        </a:rPr>
                        <a:t>US_08</a:t>
                      </a:r>
                      <a:endParaRPr sz="800" u="none" cap="none" strike="noStrike">
                        <a:solidFill>
                          <a:schemeClr val="lt1"/>
                        </a:solidFill>
                      </a:endParaRPr>
                    </a:p>
                  </a:txBody>
                  <a:tcPr marT="91425" marB="0"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lt1"/>
                          </a:solidFill>
                        </a:rPr>
                        <a:t>As a player, I want to personalize the character I will be playing in the story so that I can have more control over my protagonist.</a:t>
                      </a:r>
                      <a:endParaRPr sz="800">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4</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4</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chemeClr val="lt1"/>
                          </a:solidFill>
                        </a:rPr>
                        <a:t>0</a:t>
                      </a:r>
                      <a:endParaRPr sz="1200" u="none" cap="none" strike="noStrike">
                        <a:solidFill>
                          <a:schemeClr val="lt1"/>
                        </a:solidFill>
                      </a:endParaRPr>
                    </a:p>
                  </a:txBody>
                  <a:tcPr marT="91425" marB="0" marR="91425" marL="91425"/>
                </a:tc>
              </a:tr>
              <a:tr h="513525">
                <a:tc>
                  <a:txBody>
                    <a:bodyPr/>
                    <a:lstStyle/>
                    <a:p>
                      <a:pPr indent="0" lvl="0" marL="0" marR="0" rtl="0" algn="l">
                        <a:lnSpc>
                          <a:spcPct val="100000"/>
                        </a:lnSpc>
                        <a:spcBef>
                          <a:spcPts val="0"/>
                        </a:spcBef>
                        <a:spcAft>
                          <a:spcPts val="0"/>
                        </a:spcAft>
                        <a:buClr>
                          <a:srgbClr val="000000"/>
                        </a:buClr>
                        <a:buSzPts val="1300"/>
                        <a:buFont typeface="Arial"/>
                        <a:buNone/>
                      </a:pPr>
                      <a:r>
                        <a:rPr lang="en" sz="800" u="none" cap="none" strike="noStrike">
                          <a:solidFill>
                            <a:schemeClr val="lt1"/>
                          </a:solidFill>
                        </a:rPr>
                        <a:t>US_0</a:t>
                      </a:r>
                      <a:r>
                        <a:rPr lang="en" sz="800">
                          <a:solidFill>
                            <a:schemeClr val="lt1"/>
                          </a:solidFill>
                        </a:rPr>
                        <a:t>9</a:t>
                      </a:r>
                      <a:endParaRPr sz="800" u="none" cap="none" strike="noStrike">
                        <a:solidFill>
                          <a:schemeClr val="lt1"/>
                        </a:solidFill>
                      </a:endParaRPr>
                    </a:p>
                  </a:txBody>
                  <a:tcPr marT="91425" marB="0"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lt1"/>
                          </a:solidFill>
                        </a:rPr>
                        <a:t>As a player, I want detailed environmental descriptions and character emotions in my story, so I am more attuned to the story.</a:t>
                      </a:r>
                      <a:endParaRPr sz="800">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2</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2</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chemeClr val="lt1"/>
                          </a:solidFill>
                        </a:rPr>
                        <a:t>0</a:t>
                      </a:r>
                      <a:endParaRPr sz="1200" u="none" cap="none" strike="noStrike">
                        <a:solidFill>
                          <a:schemeClr val="lt1"/>
                        </a:solidFill>
                      </a:endParaRPr>
                    </a:p>
                  </a:txBody>
                  <a:tcPr marT="91425" marB="0" marR="91425" marL="91425"/>
                </a:tc>
              </a:tr>
              <a:tr h="513525">
                <a:tc>
                  <a:txBody>
                    <a:bodyPr/>
                    <a:lstStyle/>
                    <a:p>
                      <a:pPr indent="0" lvl="0" marL="0" marR="0" rtl="0" algn="l">
                        <a:lnSpc>
                          <a:spcPct val="100000"/>
                        </a:lnSpc>
                        <a:spcBef>
                          <a:spcPts val="0"/>
                        </a:spcBef>
                        <a:spcAft>
                          <a:spcPts val="0"/>
                        </a:spcAft>
                        <a:buClr>
                          <a:srgbClr val="000000"/>
                        </a:buClr>
                        <a:buSzPts val="1300"/>
                        <a:buFont typeface="Arial"/>
                        <a:buNone/>
                      </a:pPr>
                      <a:r>
                        <a:rPr lang="en" sz="800" u="none" cap="none" strike="noStrike">
                          <a:solidFill>
                            <a:schemeClr val="lt1"/>
                          </a:solidFill>
                        </a:rPr>
                        <a:t>US_</a:t>
                      </a:r>
                      <a:r>
                        <a:rPr lang="en" sz="800">
                          <a:solidFill>
                            <a:schemeClr val="lt1"/>
                          </a:solidFill>
                        </a:rPr>
                        <a:t>10</a:t>
                      </a:r>
                      <a:endParaRPr sz="800" u="none" cap="none" strike="noStrike">
                        <a:solidFill>
                          <a:schemeClr val="lt1"/>
                        </a:solidFill>
                      </a:endParaRPr>
                    </a:p>
                  </a:txBody>
                  <a:tcPr marT="91425" marB="0"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lt1"/>
                          </a:solidFill>
                        </a:rPr>
                        <a:t>As a player, I would like to know when I have reached the game's conclusion of the game so that I know I have reached the end of the session.</a:t>
                      </a:r>
                      <a:endParaRPr sz="800">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chemeClr val="lt1"/>
                          </a:solidFill>
                        </a:rPr>
                        <a:t>3</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2</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1</a:t>
                      </a:r>
                      <a:endParaRPr sz="1200" u="none" cap="none" strike="noStrike">
                        <a:solidFill>
                          <a:schemeClr val="lt1"/>
                        </a:solidFill>
                      </a:endParaRPr>
                    </a:p>
                  </a:txBody>
                  <a:tcPr marT="91425" marB="0" marR="91425" marL="91425"/>
                </a:tc>
              </a:tr>
              <a:tr h="513525">
                <a:tc>
                  <a:txBody>
                    <a:bodyPr/>
                    <a:lstStyle/>
                    <a:p>
                      <a:pPr indent="0" lvl="0" marL="0" marR="0" rtl="0" algn="l">
                        <a:lnSpc>
                          <a:spcPct val="100000"/>
                        </a:lnSpc>
                        <a:spcBef>
                          <a:spcPts val="0"/>
                        </a:spcBef>
                        <a:spcAft>
                          <a:spcPts val="0"/>
                        </a:spcAft>
                        <a:buClr>
                          <a:srgbClr val="000000"/>
                        </a:buClr>
                        <a:buSzPts val="1300"/>
                        <a:buFont typeface="Arial"/>
                        <a:buNone/>
                      </a:pPr>
                      <a:r>
                        <a:rPr lang="en" sz="800" u="none" cap="none" strike="noStrike">
                          <a:solidFill>
                            <a:schemeClr val="lt1"/>
                          </a:solidFill>
                        </a:rPr>
                        <a:t>US_</a:t>
                      </a:r>
                      <a:r>
                        <a:rPr lang="en" sz="800">
                          <a:solidFill>
                            <a:schemeClr val="lt1"/>
                          </a:solidFill>
                        </a:rPr>
                        <a:t>11</a:t>
                      </a:r>
                      <a:endParaRPr sz="800" u="none" cap="none" strike="noStrike">
                        <a:solidFill>
                          <a:schemeClr val="lt1"/>
                        </a:solidFill>
                      </a:endParaRPr>
                    </a:p>
                  </a:txBody>
                  <a:tcPr marT="91425" marB="0"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lt1"/>
                          </a:solidFill>
                        </a:rPr>
                        <a:t>As a player, I want to interact with other non playable characters as an active part of the story so I can have additional members to interact with.</a:t>
                      </a:r>
                      <a:endParaRPr sz="800">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2</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2</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chemeClr val="lt1"/>
                          </a:solidFill>
                        </a:rPr>
                        <a:t>0</a:t>
                      </a:r>
                      <a:endParaRPr sz="1200" u="none" cap="none" strike="noStrike">
                        <a:solidFill>
                          <a:schemeClr val="lt1"/>
                        </a:solidFill>
                      </a:endParaRPr>
                    </a:p>
                  </a:txBody>
                  <a:tcPr marT="91425" marB="0" marR="91425" marL="91425"/>
                </a:tc>
              </a:tr>
              <a:tr h="513525">
                <a:tc>
                  <a:txBody>
                    <a:bodyPr/>
                    <a:lstStyle/>
                    <a:p>
                      <a:pPr indent="0" lvl="0" marL="0" marR="0" rtl="0" algn="l">
                        <a:lnSpc>
                          <a:spcPct val="100000"/>
                        </a:lnSpc>
                        <a:spcBef>
                          <a:spcPts val="0"/>
                        </a:spcBef>
                        <a:spcAft>
                          <a:spcPts val="0"/>
                        </a:spcAft>
                        <a:buClr>
                          <a:srgbClr val="000000"/>
                        </a:buClr>
                        <a:buSzPts val="1300"/>
                        <a:buFont typeface="Arial"/>
                        <a:buNone/>
                      </a:pPr>
                      <a:r>
                        <a:rPr lang="en" sz="800" u="none" cap="none" strike="noStrike">
                          <a:solidFill>
                            <a:schemeClr val="lt1"/>
                          </a:solidFill>
                        </a:rPr>
                        <a:t>US_</a:t>
                      </a:r>
                      <a:r>
                        <a:rPr lang="en" sz="800">
                          <a:solidFill>
                            <a:schemeClr val="lt1"/>
                          </a:solidFill>
                        </a:rPr>
                        <a:t>12</a:t>
                      </a:r>
                      <a:endParaRPr sz="800" u="none" cap="none" strike="noStrike">
                        <a:solidFill>
                          <a:schemeClr val="lt1"/>
                        </a:solidFill>
                      </a:endParaRPr>
                    </a:p>
                  </a:txBody>
                  <a:tcPr marT="91425" marB="0"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lt1"/>
                          </a:solidFill>
                        </a:rPr>
                        <a:t>As a player, I want my character’s actions to be determined by a dice roll so there is unpredictability in outcomes</a:t>
                      </a:r>
                      <a:endParaRPr sz="800">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5</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5</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chemeClr val="lt1"/>
                          </a:solidFill>
                        </a:rPr>
                        <a:t>0</a:t>
                      </a:r>
                      <a:endParaRPr sz="1200" u="none" cap="none" strike="noStrike">
                        <a:solidFill>
                          <a:schemeClr val="lt1"/>
                        </a:solidFill>
                      </a:endParaRPr>
                    </a:p>
                  </a:txBody>
                  <a:tcPr marT="91425" marB="0" marR="91425" marL="91425"/>
                </a:tc>
              </a:tr>
              <a:tr h="513525">
                <a:tc>
                  <a:txBody>
                    <a:bodyPr/>
                    <a:lstStyle/>
                    <a:p>
                      <a:pPr indent="0" lvl="0" marL="0" marR="0" rtl="0" algn="l">
                        <a:lnSpc>
                          <a:spcPct val="100000"/>
                        </a:lnSpc>
                        <a:spcBef>
                          <a:spcPts val="0"/>
                        </a:spcBef>
                        <a:spcAft>
                          <a:spcPts val="0"/>
                        </a:spcAft>
                        <a:buClr>
                          <a:srgbClr val="000000"/>
                        </a:buClr>
                        <a:buSzPts val="1300"/>
                        <a:buFont typeface="Arial"/>
                        <a:buNone/>
                      </a:pPr>
                      <a:r>
                        <a:rPr lang="en" sz="800" u="none" cap="none" strike="noStrike">
                          <a:solidFill>
                            <a:schemeClr val="lt1"/>
                          </a:solidFill>
                        </a:rPr>
                        <a:t>US_</a:t>
                      </a:r>
                      <a:r>
                        <a:rPr lang="en" sz="800">
                          <a:solidFill>
                            <a:schemeClr val="lt1"/>
                          </a:solidFill>
                        </a:rPr>
                        <a:t>13</a:t>
                      </a:r>
                      <a:endParaRPr sz="800" u="none" cap="none" strike="noStrike">
                        <a:solidFill>
                          <a:schemeClr val="lt1"/>
                        </a:solidFill>
                      </a:endParaRPr>
                    </a:p>
                  </a:txBody>
                  <a:tcPr marT="91425" marB="0"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lt1"/>
                          </a:solidFill>
                        </a:rPr>
                        <a:t>As a an admin user, I want to add interesting yet feasible NPCs that fit the storyline into the preset so that the player can have additional NPCs to interact with throughout the story.</a:t>
                      </a:r>
                      <a:endParaRPr sz="800">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2</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chemeClr val="lt1"/>
                          </a:solidFill>
                        </a:rPr>
                        <a:t>2</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chemeClr val="lt1"/>
                          </a:solidFill>
                        </a:rPr>
                        <a:t>0</a:t>
                      </a:r>
                      <a:endParaRPr sz="1200" u="none" cap="none" strike="noStrike">
                        <a:solidFill>
                          <a:schemeClr val="lt1"/>
                        </a:solidFill>
                      </a:endParaRPr>
                    </a:p>
                  </a:txBody>
                  <a:tcPr marT="91425" marB="0" marR="91425" marL="91425"/>
                </a:tc>
              </a:tr>
              <a:tr h="370875">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solidFill>
                            <a:schemeClr val="lt1"/>
                          </a:solidFill>
                        </a:rPr>
                        <a:t>US_</a:t>
                      </a:r>
                      <a:r>
                        <a:rPr lang="en" sz="800">
                          <a:solidFill>
                            <a:schemeClr val="lt1"/>
                          </a:solidFill>
                        </a:rPr>
                        <a:t>14</a:t>
                      </a:r>
                      <a:endParaRPr sz="800" u="none" cap="none" strike="noStrike">
                        <a:solidFill>
                          <a:schemeClr val="lt1"/>
                        </a:solidFill>
                      </a:endParaRPr>
                    </a:p>
                  </a:txBody>
                  <a:tcPr marT="91425" marB="0" marR="91425" marL="91425"/>
                </a:tc>
                <a:tc>
                  <a:txBody>
                    <a:bodyPr/>
                    <a:lstStyle/>
                    <a:p>
                      <a:pPr indent="0" lvl="0" marL="0" rtl="0" algn="l">
                        <a:spcBef>
                          <a:spcPts val="0"/>
                        </a:spcBef>
                        <a:spcAft>
                          <a:spcPts val="0"/>
                        </a:spcAft>
                        <a:buClr>
                          <a:schemeClr val="dk1"/>
                        </a:buClr>
                        <a:buSzPts val="1000"/>
                        <a:buFont typeface="Arial"/>
                        <a:buNone/>
                      </a:pPr>
                      <a:r>
                        <a:rPr lang="en" sz="800">
                          <a:solidFill>
                            <a:schemeClr val="lt1"/>
                          </a:solidFill>
                        </a:rPr>
                        <a:t>As a player, I want to listen to the story, so that I can have an immersive experience</a:t>
                      </a:r>
                      <a:endParaRPr sz="8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3</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0</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3</a:t>
                      </a:r>
                      <a:endParaRPr sz="1200" u="none" cap="none" strike="noStrike">
                        <a:solidFill>
                          <a:schemeClr val="lt1"/>
                        </a:solidFill>
                      </a:endParaRPr>
                    </a:p>
                  </a:txBody>
                  <a:tcPr marT="91425" marB="0" marR="91425" marL="91425"/>
                </a:tc>
              </a:tr>
              <a:tr h="333250">
                <a:tc>
                  <a:txBody>
                    <a:bodyPr/>
                    <a:lstStyle/>
                    <a:p>
                      <a:pPr indent="0" lvl="0" marL="0" rtl="0" algn="l">
                        <a:spcBef>
                          <a:spcPts val="0"/>
                        </a:spcBef>
                        <a:spcAft>
                          <a:spcPts val="0"/>
                        </a:spcAft>
                        <a:buClr>
                          <a:schemeClr val="dk1"/>
                        </a:buClr>
                        <a:buSzPts val="1000"/>
                        <a:buFont typeface="Arial"/>
                        <a:buNone/>
                      </a:pPr>
                      <a:r>
                        <a:rPr lang="en" sz="800">
                          <a:solidFill>
                            <a:schemeClr val="lt1"/>
                          </a:solidFill>
                        </a:rPr>
                        <a:t>US_15</a:t>
                      </a:r>
                      <a:endParaRPr sz="800" u="none" cap="none" strike="noStrike">
                        <a:solidFill>
                          <a:schemeClr val="lt1"/>
                        </a:solidFill>
                      </a:endParaRPr>
                    </a:p>
                  </a:txBody>
                  <a:tcPr marT="91425" marB="0" marR="91425" marL="91425"/>
                </a:tc>
                <a:tc>
                  <a:txBody>
                    <a:bodyPr/>
                    <a:lstStyle/>
                    <a:p>
                      <a:pPr indent="0" lvl="0" marL="0" rtl="0" algn="l">
                        <a:spcBef>
                          <a:spcPts val="0"/>
                        </a:spcBef>
                        <a:spcAft>
                          <a:spcPts val="0"/>
                        </a:spcAft>
                        <a:buClr>
                          <a:schemeClr val="dk1"/>
                        </a:buClr>
                        <a:buSzPts val="1100"/>
                        <a:buFont typeface="Arial"/>
                        <a:buNone/>
                      </a:pPr>
                      <a:r>
                        <a:rPr lang="en" sz="800">
                          <a:solidFill>
                            <a:schemeClr val="lt1"/>
                          </a:solidFill>
                        </a:rPr>
                        <a:t>As a player, I want to receive clear feedback so I know when my dice roll has passed or failed.</a:t>
                      </a:r>
                      <a:endParaRPr sz="800">
                        <a:solidFill>
                          <a:schemeClr val="lt1"/>
                        </a:solidFill>
                      </a:endParaRPr>
                    </a:p>
                    <a:p>
                      <a:pPr indent="0" lvl="0" marL="0" marR="0" rtl="0" algn="l">
                        <a:lnSpc>
                          <a:spcPct val="100000"/>
                        </a:lnSpc>
                        <a:spcBef>
                          <a:spcPts val="0"/>
                        </a:spcBef>
                        <a:spcAft>
                          <a:spcPts val="0"/>
                        </a:spcAft>
                        <a:buNone/>
                      </a:pPr>
                      <a:r>
                        <a:t/>
                      </a:r>
                      <a:endParaRPr sz="800">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sz="1200">
                          <a:solidFill>
                            <a:schemeClr val="lt1"/>
                          </a:solidFill>
                        </a:rPr>
                        <a:t>4</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sz="1200">
                          <a:solidFill>
                            <a:schemeClr val="lt1"/>
                          </a:solidFill>
                        </a:rPr>
                        <a:t>4</a:t>
                      </a:r>
                      <a:endParaRPr sz="12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sz="1200">
                          <a:solidFill>
                            <a:schemeClr val="lt1"/>
                          </a:solidFill>
                        </a:rPr>
                        <a:t>0</a:t>
                      </a:r>
                      <a:endParaRPr sz="1200" u="none" cap="none" strike="noStrike">
                        <a:solidFill>
                          <a:schemeClr val="lt1"/>
                        </a:solidFill>
                      </a:endParaRPr>
                    </a:p>
                  </a:txBody>
                  <a:tcPr marT="91425" marB="0"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 name="Shape 444"/>
        <p:cNvGrpSpPr/>
        <p:nvPr/>
      </p:nvGrpSpPr>
      <p:grpSpPr>
        <a:xfrm>
          <a:off x="0" y="0"/>
          <a:ext cx="0" cy="0"/>
          <a:chOff x="0" y="0"/>
          <a:chExt cx="0" cy="0"/>
        </a:xfrm>
      </p:grpSpPr>
      <p:sp>
        <p:nvSpPr>
          <p:cNvPr id="445" name="Google Shape;445;g3599254faa5_0_46"/>
          <p:cNvSpPr txBox="1"/>
          <p:nvPr>
            <p:ph type="title"/>
          </p:nvPr>
        </p:nvSpPr>
        <p:spPr>
          <a:xfrm>
            <a:off x="267225" y="139725"/>
            <a:ext cx="7982100" cy="5367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sz="2500"/>
              <a:t>Sprint 1 </a:t>
            </a:r>
            <a:r>
              <a:rPr lang="en"/>
              <a:t>Team Metrics</a:t>
            </a:r>
            <a:endParaRPr sz="2500"/>
          </a:p>
        </p:txBody>
      </p:sp>
      <p:sp>
        <p:nvSpPr>
          <p:cNvPr id="446" name="Google Shape;446;g3599254faa5_0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47" name="Google Shape;447;g3599254faa5_0_46" title="Chart"/>
          <p:cNvPicPr preferRelativeResize="0"/>
          <p:nvPr/>
        </p:nvPicPr>
        <p:blipFill>
          <a:blip r:embed="rId3">
            <a:alphaModFix/>
          </a:blip>
          <a:stretch>
            <a:fillRect/>
          </a:stretch>
        </p:blipFill>
        <p:spPr>
          <a:xfrm>
            <a:off x="2596325" y="900500"/>
            <a:ext cx="6085251" cy="3762725"/>
          </a:xfrm>
          <a:prstGeom prst="rect">
            <a:avLst/>
          </a:prstGeom>
          <a:noFill/>
          <a:ln>
            <a:noFill/>
          </a:ln>
        </p:spPr>
      </p:pic>
      <p:sp>
        <p:nvSpPr>
          <p:cNvPr id="448" name="Google Shape;448;g3599254faa5_0_46"/>
          <p:cNvSpPr txBox="1"/>
          <p:nvPr/>
        </p:nvSpPr>
        <p:spPr>
          <a:xfrm>
            <a:off x="267225" y="864150"/>
            <a:ext cx="2156100" cy="3677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40000"/>
              </a:lnSpc>
              <a:spcBef>
                <a:spcPts val="0"/>
              </a:spcBef>
              <a:spcAft>
                <a:spcPts val="0"/>
              </a:spcAft>
              <a:buNone/>
            </a:pPr>
            <a:r>
              <a:t/>
            </a:r>
            <a:endParaRPr sz="1800">
              <a:solidFill>
                <a:srgbClr val="EEEEEE"/>
              </a:solidFill>
            </a:endParaRPr>
          </a:p>
          <a:p>
            <a:pPr indent="0" lvl="0" marL="0" rtl="0" algn="l">
              <a:lnSpc>
                <a:spcPct val="140000"/>
              </a:lnSpc>
              <a:spcBef>
                <a:spcPts val="0"/>
              </a:spcBef>
              <a:spcAft>
                <a:spcPts val="0"/>
              </a:spcAft>
              <a:buNone/>
            </a:pPr>
            <a:r>
              <a:rPr lang="en" sz="1800">
                <a:solidFill>
                  <a:srgbClr val="EEEEEE"/>
                </a:solidFill>
              </a:rPr>
              <a:t>Committed Story points for Sprint 2: </a:t>
            </a:r>
            <a:r>
              <a:rPr b="1" lang="en" sz="1800">
                <a:solidFill>
                  <a:srgbClr val="EEEEEE"/>
                </a:solidFill>
              </a:rPr>
              <a:t>40</a:t>
            </a:r>
            <a:endParaRPr b="1" sz="1800">
              <a:solidFill>
                <a:srgbClr val="EEEEEE"/>
              </a:solidFill>
            </a:endParaRPr>
          </a:p>
          <a:p>
            <a:pPr indent="0" lvl="0" marL="0" rtl="0" algn="l">
              <a:lnSpc>
                <a:spcPct val="140000"/>
              </a:lnSpc>
              <a:spcBef>
                <a:spcPts val="0"/>
              </a:spcBef>
              <a:spcAft>
                <a:spcPts val="0"/>
              </a:spcAft>
              <a:buNone/>
            </a:pPr>
            <a:r>
              <a:t/>
            </a:r>
            <a:endParaRPr sz="1800">
              <a:solidFill>
                <a:srgbClr val="EEEEEE"/>
              </a:solidFill>
            </a:endParaRPr>
          </a:p>
          <a:p>
            <a:pPr indent="0" lvl="0" marL="0" rtl="0" algn="l">
              <a:lnSpc>
                <a:spcPct val="140000"/>
              </a:lnSpc>
              <a:spcBef>
                <a:spcPts val="0"/>
              </a:spcBef>
              <a:spcAft>
                <a:spcPts val="0"/>
              </a:spcAft>
              <a:buNone/>
            </a:pPr>
            <a:r>
              <a:rPr lang="en" sz="1800">
                <a:solidFill>
                  <a:srgbClr val="EEEEEE"/>
                </a:solidFill>
              </a:rPr>
              <a:t>Completed Story points: </a:t>
            </a:r>
            <a:r>
              <a:rPr b="1" lang="en" sz="1800">
                <a:solidFill>
                  <a:srgbClr val="EEEEEE"/>
                </a:solidFill>
              </a:rPr>
              <a:t>30</a:t>
            </a:r>
            <a:endParaRPr b="1" sz="1800">
              <a:solidFill>
                <a:srgbClr val="EEEEEE"/>
              </a:solidFill>
            </a:endParaRPr>
          </a:p>
          <a:p>
            <a:pPr indent="0" lvl="0" marL="0" rtl="0" algn="l">
              <a:lnSpc>
                <a:spcPct val="140000"/>
              </a:lnSpc>
              <a:spcBef>
                <a:spcPts val="0"/>
              </a:spcBef>
              <a:spcAft>
                <a:spcPts val="0"/>
              </a:spcAft>
              <a:buNone/>
            </a:pPr>
            <a:r>
              <a:t/>
            </a:r>
            <a:endParaRPr b="1" sz="1800">
              <a:solidFill>
                <a:srgbClr val="EEEEEE"/>
              </a:solidFill>
            </a:endParaRPr>
          </a:p>
          <a:p>
            <a:pPr indent="0" lvl="0" marL="0" rtl="0" algn="l">
              <a:lnSpc>
                <a:spcPct val="140000"/>
              </a:lnSpc>
              <a:spcBef>
                <a:spcPts val="0"/>
              </a:spcBef>
              <a:spcAft>
                <a:spcPts val="0"/>
              </a:spcAft>
              <a:buNone/>
            </a:pPr>
            <a:r>
              <a:rPr lang="en" sz="1800">
                <a:solidFill>
                  <a:srgbClr val="EEEEEE"/>
                </a:solidFill>
              </a:rPr>
              <a:t>Committed/Completed Ratio: 83%</a:t>
            </a:r>
            <a:endParaRPr sz="1800">
              <a:solidFill>
                <a:srgbClr val="EEEEEE"/>
              </a:solidFill>
            </a:endParaRPr>
          </a:p>
          <a:p>
            <a:pPr indent="0" lvl="0" marL="0" rtl="0" algn="l">
              <a:lnSpc>
                <a:spcPct val="140000"/>
              </a:lnSpc>
              <a:spcBef>
                <a:spcPts val="0"/>
              </a:spcBef>
              <a:spcAft>
                <a:spcPts val="0"/>
              </a:spcAft>
              <a:buNone/>
            </a:pPr>
            <a:r>
              <a:t/>
            </a:r>
            <a:endParaRPr sz="1800">
              <a:solidFill>
                <a:srgbClr val="EEEEE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49c9598eaa_0_9"/>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Product Backlog</a:t>
            </a:r>
            <a:endParaRPr/>
          </a:p>
        </p:txBody>
      </p:sp>
      <p:sp>
        <p:nvSpPr>
          <p:cNvPr id="454" name="Google Shape;454;g349c9598eaa_0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349c9598eaa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60" name="Google Shape;460;g349c9598eaa_0_14"/>
          <p:cNvPicPr preferRelativeResize="0"/>
          <p:nvPr/>
        </p:nvPicPr>
        <p:blipFill>
          <a:blip r:embed="rId3">
            <a:alphaModFix/>
          </a:blip>
          <a:stretch>
            <a:fillRect/>
          </a:stretch>
        </p:blipFill>
        <p:spPr>
          <a:xfrm>
            <a:off x="152400" y="1025900"/>
            <a:ext cx="8839200" cy="309170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e3f06523b9_0_2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66" name="Google Shape;466;g2e3f06523b9_0_210"/>
          <p:cNvPicPr preferRelativeResize="0"/>
          <p:nvPr/>
        </p:nvPicPr>
        <p:blipFill>
          <a:blip r:embed="rId3">
            <a:alphaModFix/>
          </a:blip>
          <a:stretch>
            <a:fillRect/>
          </a:stretch>
        </p:blipFill>
        <p:spPr>
          <a:xfrm>
            <a:off x="152400" y="918175"/>
            <a:ext cx="8839200" cy="330713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349c9598eaa_0_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72" name="Google Shape;472;g349c9598eaa_0_55"/>
          <p:cNvPicPr preferRelativeResize="0"/>
          <p:nvPr/>
        </p:nvPicPr>
        <p:blipFill>
          <a:blip r:embed="rId3">
            <a:alphaModFix/>
          </a:blip>
          <a:stretch>
            <a:fillRect/>
          </a:stretch>
        </p:blipFill>
        <p:spPr>
          <a:xfrm>
            <a:off x="152400" y="1080675"/>
            <a:ext cx="8839199" cy="298214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e3f06523b9_0_131"/>
          <p:cNvSpPr txBox="1"/>
          <p:nvPr>
            <p:ph type="title"/>
          </p:nvPr>
        </p:nvSpPr>
        <p:spPr>
          <a:xfrm>
            <a:off x="276000" y="1729950"/>
            <a:ext cx="8520600" cy="8418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SPRINT 3</a:t>
            </a:r>
            <a:endParaRPr/>
          </a:p>
        </p:txBody>
      </p:sp>
      <p:sp>
        <p:nvSpPr>
          <p:cNvPr id="478" name="Google Shape;478;g2e3f06523b9_0_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e3f06523b9_0_125"/>
          <p:cNvSpPr txBox="1"/>
          <p:nvPr>
            <p:ph type="title"/>
          </p:nvPr>
        </p:nvSpPr>
        <p:spPr>
          <a:xfrm>
            <a:off x="311700" y="259750"/>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Sprint 3 Backlog</a:t>
            </a:r>
            <a:endParaRPr/>
          </a:p>
        </p:txBody>
      </p:sp>
      <p:sp>
        <p:nvSpPr>
          <p:cNvPr id="484" name="Google Shape;484;g2e3f06523b9_0_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85" name="Google Shape;485;g2e3f06523b9_0_125"/>
          <p:cNvPicPr preferRelativeResize="0"/>
          <p:nvPr/>
        </p:nvPicPr>
        <p:blipFill>
          <a:blip r:embed="rId3">
            <a:alphaModFix/>
          </a:blip>
          <a:stretch>
            <a:fillRect/>
          </a:stretch>
        </p:blipFill>
        <p:spPr>
          <a:xfrm>
            <a:off x="560438" y="916000"/>
            <a:ext cx="8023122" cy="35259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5"/>
          <p:cNvSpPr txBox="1"/>
          <p:nvPr>
            <p:ph idx="12" type="sldNum"/>
          </p:nvPr>
        </p:nvSpPr>
        <p:spPr>
          <a:xfrm>
            <a:off x="8472483" y="4558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5" name="Google Shape;105;p5"/>
          <p:cNvPicPr preferRelativeResize="0"/>
          <p:nvPr/>
        </p:nvPicPr>
        <p:blipFill rotWithShape="1">
          <a:blip r:embed="rId3">
            <a:alphaModFix/>
          </a:blip>
          <a:srcRect b="13957" l="0" r="0" t="13948"/>
          <a:stretch/>
        </p:blipFill>
        <p:spPr>
          <a:xfrm>
            <a:off x="1403337" y="1046750"/>
            <a:ext cx="1656550" cy="2273147"/>
          </a:xfrm>
          <a:prstGeom prst="rect">
            <a:avLst/>
          </a:prstGeom>
          <a:noFill/>
          <a:ln>
            <a:noFill/>
          </a:ln>
        </p:spPr>
      </p:pic>
      <p:sp>
        <p:nvSpPr>
          <p:cNvPr id="106" name="Google Shape;106;p5"/>
          <p:cNvSpPr txBox="1"/>
          <p:nvPr/>
        </p:nvSpPr>
        <p:spPr>
          <a:xfrm>
            <a:off x="1403325" y="354957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Dylan Pereira</a:t>
            </a:r>
            <a:endParaRPr b="0" i="0" sz="1800" u="none" cap="none" strike="noStrike">
              <a:solidFill>
                <a:schemeClr val="lt2"/>
              </a:solidFill>
              <a:latin typeface="Arial"/>
              <a:ea typeface="Arial"/>
              <a:cs typeface="Arial"/>
              <a:sym typeface="Arial"/>
            </a:endParaRPr>
          </a:p>
        </p:txBody>
      </p:sp>
      <p:sp>
        <p:nvSpPr>
          <p:cNvPr id="107" name="Google Shape;107;p5"/>
          <p:cNvSpPr txBox="1"/>
          <p:nvPr/>
        </p:nvSpPr>
        <p:spPr>
          <a:xfrm>
            <a:off x="1403325" y="39429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Full Stack Developer</a:t>
            </a:r>
            <a:endParaRPr b="0" i="0" sz="1400" u="none" cap="none" strike="noStrike">
              <a:solidFill>
                <a:schemeClr val="lt2"/>
              </a:solidFill>
              <a:latin typeface="Arial"/>
              <a:ea typeface="Arial"/>
              <a:cs typeface="Arial"/>
              <a:sym typeface="Arial"/>
            </a:endParaRPr>
          </a:p>
        </p:txBody>
      </p:sp>
      <p:sp>
        <p:nvSpPr>
          <p:cNvPr id="108" name="Google Shape;108;p5"/>
          <p:cNvSpPr txBox="1"/>
          <p:nvPr/>
        </p:nvSpPr>
        <p:spPr>
          <a:xfrm>
            <a:off x="3500028" y="3549575"/>
            <a:ext cx="20625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Farham Khademi</a:t>
            </a:r>
            <a:endParaRPr b="0" i="0" sz="1800" u="none" cap="none" strike="noStrike">
              <a:solidFill>
                <a:schemeClr val="lt2"/>
              </a:solidFill>
              <a:latin typeface="Arial"/>
              <a:ea typeface="Arial"/>
              <a:cs typeface="Arial"/>
              <a:sym typeface="Arial"/>
            </a:endParaRPr>
          </a:p>
        </p:txBody>
      </p:sp>
      <p:sp>
        <p:nvSpPr>
          <p:cNvPr id="109" name="Google Shape;109;p5"/>
          <p:cNvSpPr txBox="1"/>
          <p:nvPr/>
        </p:nvSpPr>
        <p:spPr>
          <a:xfrm>
            <a:off x="3702963" y="39429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Team Lead / Developer</a:t>
            </a:r>
            <a:endParaRPr b="0" i="0" sz="1400" u="none" cap="none" strike="noStrike">
              <a:solidFill>
                <a:schemeClr val="lt2"/>
              </a:solidFill>
              <a:latin typeface="Arial"/>
              <a:ea typeface="Arial"/>
              <a:cs typeface="Arial"/>
              <a:sym typeface="Arial"/>
            </a:endParaRPr>
          </a:p>
        </p:txBody>
      </p:sp>
      <p:sp>
        <p:nvSpPr>
          <p:cNvPr id="110" name="Google Shape;110;p5"/>
          <p:cNvSpPr txBox="1"/>
          <p:nvPr/>
        </p:nvSpPr>
        <p:spPr>
          <a:xfrm>
            <a:off x="5821863" y="3549575"/>
            <a:ext cx="19188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Sharon Dsouza</a:t>
            </a:r>
            <a:endParaRPr b="0" i="0" sz="1800" u="none" cap="none" strike="noStrike">
              <a:solidFill>
                <a:schemeClr val="lt2"/>
              </a:solidFill>
              <a:latin typeface="Arial"/>
              <a:ea typeface="Arial"/>
              <a:cs typeface="Arial"/>
              <a:sym typeface="Arial"/>
            </a:endParaRPr>
          </a:p>
        </p:txBody>
      </p:sp>
      <p:sp>
        <p:nvSpPr>
          <p:cNvPr id="111" name="Google Shape;111;p5"/>
          <p:cNvSpPr txBox="1"/>
          <p:nvPr/>
        </p:nvSpPr>
        <p:spPr>
          <a:xfrm>
            <a:off x="5931813" y="39429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Full Stack Developer</a:t>
            </a:r>
            <a:endParaRPr b="0" i="0" sz="1400" u="none" cap="none" strike="noStrike">
              <a:solidFill>
                <a:schemeClr val="lt2"/>
              </a:solidFill>
              <a:latin typeface="Arial"/>
              <a:ea typeface="Arial"/>
              <a:cs typeface="Arial"/>
              <a:sym typeface="Arial"/>
            </a:endParaRPr>
          </a:p>
        </p:txBody>
      </p:sp>
      <p:sp>
        <p:nvSpPr>
          <p:cNvPr id="112" name="Google Shape;112;p5"/>
          <p:cNvSpPr txBox="1"/>
          <p:nvPr>
            <p:ph type="title"/>
          </p:nvPr>
        </p:nvSpPr>
        <p:spPr>
          <a:xfrm>
            <a:off x="311700" y="151700"/>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Getting to know the Team…</a:t>
            </a:r>
            <a:endParaRPr/>
          </a:p>
        </p:txBody>
      </p:sp>
      <p:pic>
        <p:nvPicPr>
          <p:cNvPr id="113" name="Google Shape;113;p5"/>
          <p:cNvPicPr preferRelativeResize="0"/>
          <p:nvPr/>
        </p:nvPicPr>
        <p:blipFill rotWithShape="1">
          <a:blip r:embed="rId4">
            <a:alphaModFix/>
          </a:blip>
          <a:srcRect b="0" l="0" r="0" t="0"/>
          <a:stretch/>
        </p:blipFill>
        <p:spPr>
          <a:xfrm>
            <a:off x="3694225" y="1046750"/>
            <a:ext cx="1656600" cy="2273150"/>
          </a:xfrm>
          <a:prstGeom prst="rect">
            <a:avLst/>
          </a:prstGeom>
          <a:noFill/>
          <a:ln>
            <a:noFill/>
          </a:ln>
        </p:spPr>
      </p:pic>
      <p:pic>
        <p:nvPicPr>
          <p:cNvPr id="114" name="Google Shape;114;p5"/>
          <p:cNvPicPr preferRelativeResize="0"/>
          <p:nvPr/>
        </p:nvPicPr>
        <p:blipFill rotWithShape="1">
          <a:blip r:embed="rId5">
            <a:alphaModFix/>
          </a:blip>
          <a:srcRect b="16324" l="0" r="0" t="0"/>
          <a:stretch/>
        </p:blipFill>
        <p:spPr>
          <a:xfrm>
            <a:off x="5985163" y="998488"/>
            <a:ext cx="1592175" cy="23696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3599254faa5_0_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3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150"/>
              <a:t>Sprint 3 Backlog: Test Cases</a:t>
            </a:r>
            <a:endParaRPr/>
          </a:p>
        </p:txBody>
      </p:sp>
      <p:sp>
        <p:nvSpPr>
          <p:cNvPr id="491" name="Google Shape;491;g3599254faa5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492" name="Google Shape;492;g3599254faa5_0_0"/>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lang="en" sz="1400">
                <a:solidFill>
                  <a:schemeClr val="lt1"/>
                </a:solidFill>
              </a:rPr>
              <a:t>US_10 As a player, I would like to know when I have reached the conclusion of the game so that I know I have reached the end of the session</a:t>
            </a:r>
            <a:endParaRPr i="1" sz="1400">
              <a:solidFill>
                <a:schemeClr val="lt1"/>
              </a:solidFill>
            </a:endParaRPr>
          </a:p>
        </p:txBody>
      </p:sp>
      <p:pic>
        <p:nvPicPr>
          <p:cNvPr id="493" name="Google Shape;493;g3599254faa5_0_0"/>
          <p:cNvPicPr preferRelativeResize="0"/>
          <p:nvPr/>
        </p:nvPicPr>
        <p:blipFill>
          <a:blip r:embed="rId3">
            <a:alphaModFix/>
          </a:blip>
          <a:stretch>
            <a:fillRect/>
          </a:stretch>
        </p:blipFill>
        <p:spPr>
          <a:xfrm>
            <a:off x="152400" y="1949550"/>
            <a:ext cx="8839199" cy="203981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349c9598eaa_0_111"/>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150"/>
              <a:t>Sprint 3 Backlog: Test Cases</a:t>
            </a:r>
            <a:endParaRPr/>
          </a:p>
        </p:txBody>
      </p:sp>
      <p:sp>
        <p:nvSpPr>
          <p:cNvPr id="499" name="Google Shape;499;g349c9598eaa_0_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00" name="Google Shape;500;g349c9598eaa_0_111"/>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lang="en" sz="1400">
                <a:solidFill>
                  <a:schemeClr val="lt1"/>
                </a:solidFill>
              </a:rPr>
              <a:t>US_16 As a player, I want to choose the number of players so we can explore adventures together</a:t>
            </a:r>
            <a:endParaRPr i="1" sz="1400">
              <a:solidFill>
                <a:schemeClr val="lt1"/>
              </a:solidFill>
            </a:endParaRPr>
          </a:p>
        </p:txBody>
      </p:sp>
      <p:pic>
        <p:nvPicPr>
          <p:cNvPr id="501" name="Google Shape;501;g349c9598eaa_0_111"/>
          <p:cNvPicPr preferRelativeResize="0"/>
          <p:nvPr/>
        </p:nvPicPr>
        <p:blipFill>
          <a:blip r:embed="rId3">
            <a:alphaModFix/>
          </a:blip>
          <a:stretch>
            <a:fillRect/>
          </a:stretch>
        </p:blipFill>
        <p:spPr>
          <a:xfrm>
            <a:off x="152400" y="1862550"/>
            <a:ext cx="8839203" cy="202450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3599450e6e9_0_0"/>
          <p:cNvSpPr txBox="1"/>
          <p:nvPr>
            <p:ph type="title"/>
          </p:nvPr>
        </p:nvSpPr>
        <p:spPr>
          <a:xfrm>
            <a:off x="267225" y="241050"/>
            <a:ext cx="7982100" cy="623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116279"/>
              <a:buFont typeface="Arial"/>
              <a:buNone/>
            </a:pPr>
            <a:r>
              <a:rPr lang="en" sz="2150"/>
              <a:t>Sprint 3 Backlog: Test Cases</a:t>
            </a:r>
            <a:endParaRPr/>
          </a:p>
          <a:p>
            <a:pPr indent="0" lvl="0" marL="0" rtl="0" algn="l">
              <a:spcBef>
                <a:spcPts val="0"/>
              </a:spcBef>
              <a:spcAft>
                <a:spcPts val="0"/>
              </a:spcAft>
              <a:buNone/>
            </a:pPr>
            <a:r>
              <a:t/>
            </a:r>
            <a:endParaRPr/>
          </a:p>
        </p:txBody>
      </p:sp>
      <p:sp>
        <p:nvSpPr>
          <p:cNvPr id="507" name="Google Shape;507;g3599450e6e9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08" name="Google Shape;508;g3599450e6e9_0_0"/>
          <p:cNvSpPr txBox="1"/>
          <p:nvPr>
            <p:ph idx="1" type="subTitle"/>
          </p:nvPr>
        </p:nvSpPr>
        <p:spPr>
          <a:xfrm>
            <a:off x="267225" y="864150"/>
            <a:ext cx="8430600" cy="3677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Char char="●"/>
            </a:pPr>
            <a:r>
              <a:rPr lang="en" sz="1400">
                <a:solidFill>
                  <a:schemeClr val="lt1"/>
                </a:solidFill>
              </a:rPr>
              <a:t>US_18 As a player, I want to interact with the game with voice controls, so that i can have an immersive experience</a:t>
            </a:r>
            <a:endParaRPr sz="1400">
              <a:solidFill>
                <a:schemeClr val="lt1"/>
              </a:solidFill>
            </a:endParaRPr>
          </a:p>
          <a:p>
            <a:pPr indent="0" lvl="0" marL="45720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t/>
            </a:r>
            <a:endParaRPr/>
          </a:p>
        </p:txBody>
      </p:sp>
      <p:pic>
        <p:nvPicPr>
          <p:cNvPr id="509" name="Google Shape;509;g3599450e6e9_0_0" title="Screenshot 2025-05-06 at 7.23.45 PM.png"/>
          <p:cNvPicPr preferRelativeResize="0"/>
          <p:nvPr/>
        </p:nvPicPr>
        <p:blipFill>
          <a:blip r:embed="rId3">
            <a:alphaModFix/>
          </a:blip>
          <a:stretch>
            <a:fillRect/>
          </a:stretch>
        </p:blipFill>
        <p:spPr>
          <a:xfrm>
            <a:off x="99175" y="2060650"/>
            <a:ext cx="8945649" cy="8299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3599254faa5_0_2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3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150"/>
              <a:t>Sprint 3 Backlog: Test Cases</a:t>
            </a:r>
            <a:endParaRPr/>
          </a:p>
        </p:txBody>
      </p:sp>
      <p:sp>
        <p:nvSpPr>
          <p:cNvPr id="515" name="Google Shape;515;g3599254faa5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16" name="Google Shape;516;g3599254faa5_0_20"/>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lang="en" sz="1400">
                <a:solidFill>
                  <a:schemeClr val="lt1"/>
                </a:solidFill>
              </a:rPr>
              <a:t>US_19 As a user, I want the app to dynamically adapt to me and my friends' choices, while keeping the story interesting</a:t>
            </a:r>
            <a:endParaRPr i="1" sz="1400">
              <a:solidFill>
                <a:schemeClr val="lt1"/>
              </a:solidFill>
            </a:endParaRPr>
          </a:p>
        </p:txBody>
      </p:sp>
      <p:pic>
        <p:nvPicPr>
          <p:cNvPr id="517" name="Google Shape;517;g3599254faa5_0_20"/>
          <p:cNvPicPr preferRelativeResize="0"/>
          <p:nvPr/>
        </p:nvPicPr>
        <p:blipFill>
          <a:blip r:embed="rId3">
            <a:alphaModFix/>
          </a:blip>
          <a:stretch>
            <a:fillRect/>
          </a:stretch>
        </p:blipFill>
        <p:spPr>
          <a:xfrm>
            <a:off x="152400" y="2088525"/>
            <a:ext cx="8839201" cy="135033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3599254faa5_0_1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3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150"/>
              <a:t>Sprint 3 Backlog: Test Cases</a:t>
            </a:r>
            <a:endParaRPr/>
          </a:p>
        </p:txBody>
      </p:sp>
      <p:sp>
        <p:nvSpPr>
          <p:cNvPr id="523" name="Google Shape;523;g3599254faa5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24" name="Google Shape;524;g3599254faa5_0_10"/>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lang="en" sz="1400">
                <a:solidFill>
                  <a:schemeClr val="lt1"/>
                </a:solidFill>
              </a:rPr>
              <a:t>US_20 As a player, I want to determine which player goes next so I can choose who makes the next interaction in a multiplayer game</a:t>
            </a:r>
            <a:endParaRPr i="1" sz="1400">
              <a:solidFill>
                <a:schemeClr val="lt1"/>
              </a:solidFill>
            </a:endParaRPr>
          </a:p>
        </p:txBody>
      </p:sp>
      <p:pic>
        <p:nvPicPr>
          <p:cNvPr id="525" name="Google Shape;525;g3599254faa5_0_10"/>
          <p:cNvPicPr preferRelativeResize="0"/>
          <p:nvPr/>
        </p:nvPicPr>
        <p:blipFill>
          <a:blip r:embed="rId3">
            <a:alphaModFix/>
          </a:blip>
          <a:stretch>
            <a:fillRect/>
          </a:stretch>
        </p:blipFill>
        <p:spPr>
          <a:xfrm>
            <a:off x="152400" y="2180238"/>
            <a:ext cx="8839201" cy="11668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3570d0ec135_2_15"/>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3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150"/>
              <a:t>Sprint 3 Backlog: Test Cases</a:t>
            </a:r>
            <a:endParaRPr/>
          </a:p>
        </p:txBody>
      </p:sp>
      <p:sp>
        <p:nvSpPr>
          <p:cNvPr id="531" name="Google Shape;531;g3570d0ec135_2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32" name="Google Shape;532;g3570d0ec135_2_15"/>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i="1" lang="en" sz="1400">
                <a:solidFill>
                  <a:schemeClr val="lt1"/>
                </a:solidFill>
              </a:rPr>
              <a:t>US_22 As a player, I want the game to have graphics and animations which enhance the storyline so that  I can have a more visual experience</a:t>
            </a:r>
            <a:endParaRPr i="1" sz="1400">
              <a:solidFill>
                <a:schemeClr val="lt1"/>
              </a:solidFill>
            </a:endParaRPr>
          </a:p>
        </p:txBody>
      </p:sp>
      <p:pic>
        <p:nvPicPr>
          <p:cNvPr id="533" name="Google Shape;533;g3570d0ec135_2_15"/>
          <p:cNvPicPr preferRelativeResize="0"/>
          <p:nvPr/>
        </p:nvPicPr>
        <p:blipFill>
          <a:blip r:embed="rId3">
            <a:alphaModFix/>
          </a:blip>
          <a:stretch>
            <a:fillRect/>
          </a:stretch>
        </p:blipFill>
        <p:spPr>
          <a:xfrm>
            <a:off x="152400" y="1949550"/>
            <a:ext cx="8839199" cy="15602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349c9598eaa_1_9"/>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Sprint 3 Stories Completed</a:t>
            </a:r>
            <a:endParaRPr/>
          </a:p>
        </p:txBody>
      </p:sp>
      <p:sp>
        <p:nvSpPr>
          <p:cNvPr id="539" name="Google Shape;539;g349c9598eaa_1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40" name="Google Shape;540;g349c9598eaa_1_9"/>
          <p:cNvPicPr preferRelativeResize="0"/>
          <p:nvPr/>
        </p:nvPicPr>
        <p:blipFill rotWithShape="1">
          <a:blip r:embed="rId3">
            <a:alphaModFix/>
          </a:blip>
          <a:srcRect b="52317" l="0" r="5784" t="0"/>
          <a:stretch/>
        </p:blipFill>
        <p:spPr>
          <a:xfrm>
            <a:off x="338425" y="1326250"/>
            <a:ext cx="8421176" cy="23980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3570adca2d8_0_1"/>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3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Sprint 3 Stories Completed</a:t>
            </a:r>
            <a:endParaRPr/>
          </a:p>
        </p:txBody>
      </p:sp>
      <p:sp>
        <p:nvSpPr>
          <p:cNvPr id="546" name="Google Shape;546;g3570adca2d8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547" name="Google Shape;547;g3570adca2d8_0_1"/>
          <p:cNvGrpSpPr/>
          <p:nvPr/>
        </p:nvGrpSpPr>
        <p:grpSpPr>
          <a:xfrm>
            <a:off x="346873" y="1185142"/>
            <a:ext cx="8421176" cy="2721308"/>
            <a:chOff x="346873" y="1185142"/>
            <a:chExt cx="8421176" cy="2721308"/>
          </a:xfrm>
        </p:grpSpPr>
        <p:pic>
          <p:nvPicPr>
            <p:cNvPr id="548" name="Google Shape;548;g3570adca2d8_0_1"/>
            <p:cNvPicPr preferRelativeResize="0"/>
            <p:nvPr/>
          </p:nvPicPr>
          <p:blipFill rotWithShape="1">
            <a:blip r:embed="rId3">
              <a:alphaModFix/>
            </a:blip>
            <a:srcRect b="0" l="0" r="5784" t="47484"/>
            <a:stretch/>
          </p:blipFill>
          <p:spPr>
            <a:xfrm>
              <a:off x="382500" y="1287075"/>
              <a:ext cx="8352050" cy="2619375"/>
            </a:xfrm>
            <a:prstGeom prst="rect">
              <a:avLst/>
            </a:prstGeom>
            <a:noFill/>
            <a:ln>
              <a:noFill/>
            </a:ln>
          </p:spPr>
        </p:pic>
        <p:pic>
          <p:nvPicPr>
            <p:cNvPr id="549" name="Google Shape;549;g3570adca2d8_0_1"/>
            <p:cNvPicPr preferRelativeResize="0"/>
            <p:nvPr/>
          </p:nvPicPr>
          <p:blipFill rotWithShape="1">
            <a:blip r:embed="rId3">
              <a:alphaModFix/>
            </a:blip>
            <a:srcRect b="96658" l="0" r="5784" t="0"/>
            <a:stretch/>
          </p:blipFill>
          <p:spPr>
            <a:xfrm>
              <a:off x="346873" y="1185142"/>
              <a:ext cx="8421176" cy="168051"/>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e3f06523b9_0_98"/>
          <p:cNvSpPr txBox="1"/>
          <p:nvPr>
            <p:ph type="title"/>
          </p:nvPr>
        </p:nvSpPr>
        <p:spPr>
          <a:xfrm>
            <a:off x="267225" y="188725"/>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500"/>
              <a:t>Metrics:</a:t>
            </a:r>
            <a:r>
              <a:rPr lang="en"/>
              <a:t> Sprint 2</a:t>
            </a:r>
            <a:endParaRPr sz="2500"/>
          </a:p>
        </p:txBody>
      </p:sp>
      <p:sp>
        <p:nvSpPr>
          <p:cNvPr id="555" name="Google Shape;555;g2e3f06523b9_0_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556" name="Google Shape;556;g2e3f06523b9_0_98"/>
          <p:cNvGraphicFramePr/>
          <p:nvPr/>
        </p:nvGraphicFramePr>
        <p:xfrm>
          <a:off x="807975" y="698450"/>
          <a:ext cx="3000000" cy="3000000"/>
        </p:xfrm>
        <a:graphic>
          <a:graphicData uri="http://schemas.openxmlformats.org/drawingml/2006/table">
            <a:tbl>
              <a:tblPr>
                <a:noFill/>
                <a:tableStyleId>{FE45B97A-29DC-43CB-9A3E-93663B26C8BC}</a:tableStyleId>
              </a:tblPr>
              <a:tblGrid>
                <a:gridCol w="710350"/>
                <a:gridCol w="3816125"/>
                <a:gridCol w="1563550"/>
                <a:gridCol w="1574450"/>
              </a:tblGrid>
              <a:tr h="500375">
                <a:tc>
                  <a:txBody>
                    <a:bodyPr/>
                    <a:lstStyle/>
                    <a:p>
                      <a:pPr indent="0" lvl="0" marL="0" rtl="0" algn="ctr">
                        <a:spcBef>
                          <a:spcPts val="0"/>
                        </a:spcBef>
                        <a:spcAft>
                          <a:spcPts val="0"/>
                        </a:spcAft>
                        <a:buNone/>
                      </a:pPr>
                      <a:r>
                        <a:rPr lang="en">
                          <a:solidFill>
                            <a:srgbClr val="FFFF00"/>
                          </a:solidFill>
                        </a:rPr>
                        <a:t>Story ID</a:t>
                      </a:r>
                      <a:endParaRPr>
                        <a:solidFill>
                          <a:srgbClr val="FFFF00"/>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00"/>
                          </a:solidFill>
                        </a:rPr>
                        <a:t>Story Description</a:t>
                      </a:r>
                      <a:endParaRPr>
                        <a:solidFill>
                          <a:srgbClr val="FFFF00"/>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rPr>
                        <a:t>Story Points Estimated</a:t>
                      </a:r>
                      <a:endParaRPr>
                        <a:solidFill>
                          <a:srgbClr val="FFFF00"/>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00"/>
                          </a:solidFill>
                        </a:rPr>
                        <a:t>Completed/Not Completed</a:t>
                      </a:r>
                      <a:endParaRPr>
                        <a:solidFill>
                          <a:srgbClr val="FFFF00"/>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625">
                <a:tc>
                  <a:txBody>
                    <a:bodyPr/>
                    <a:lstStyle/>
                    <a:p>
                      <a:pPr indent="0" lvl="0" marL="0" rtl="0" algn="l">
                        <a:lnSpc>
                          <a:spcPct val="115000"/>
                        </a:lnSpc>
                        <a:spcBef>
                          <a:spcPts val="0"/>
                        </a:spcBef>
                        <a:spcAft>
                          <a:spcPts val="0"/>
                        </a:spcAft>
                        <a:buNone/>
                      </a:pPr>
                      <a:r>
                        <a:rPr lang="en" sz="900">
                          <a:solidFill>
                            <a:schemeClr val="lt1"/>
                          </a:solidFill>
                        </a:rPr>
                        <a:t>US_10</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player, I would like to know when I have reached the game's conclusion of the game so that I know I have reached the end of the session.</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2</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Completed</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625">
                <a:tc>
                  <a:txBody>
                    <a:bodyPr/>
                    <a:lstStyle/>
                    <a:p>
                      <a:pPr indent="0" lvl="0" marL="0" rtl="0" algn="l">
                        <a:lnSpc>
                          <a:spcPct val="115000"/>
                        </a:lnSpc>
                        <a:spcBef>
                          <a:spcPts val="0"/>
                        </a:spcBef>
                        <a:spcAft>
                          <a:spcPts val="0"/>
                        </a:spcAft>
                        <a:buNone/>
                      </a:pPr>
                      <a:r>
                        <a:rPr lang="en" sz="900">
                          <a:solidFill>
                            <a:schemeClr val="lt1"/>
                          </a:solidFill>
                        </a:rPr>
                        <a:t>US_14</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player, I want to listen to the story, so that I can have an immersive experience</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1</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Completed</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0625">
                <a:tc>
                  <a:txBody>
                    <a:bodyPr/>
                    <a:lstStyle/>
                    <a:p>
                      <a:pPr indent="0" lvl="0" marL="0" rtl="0" algn="l">
                        <a:lnSpc>
                          <a:spcPct val="115000"/>
                        </a:lnSpc>
                        <a:spcBef>
                          <a:spcPts val="0"/>
                        </a:spcBef>
                        <a:spcAft>
                          <a:spcPts val="0"/>
                        </a:spcAft>
                        <a:buNone/>
                      </a:pPr>
                      <a:r>
                        <a:rPr lang="en" sz="900">
                          <a:solidFill>
                            <a:schemeClr val="lt1"/>
                          </a:solidFill>
                        </a:rPr>
                        <a:t>US_16</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player, I want to choose the number of players so we can explore adventures together</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Completed</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0125">
                <a:tc>
                  <a:txBody>
                    <a:bodyPr/>
                    <a:lstStyle/>
                    <a:p>
                      <a:pPr indent="0" lvl="0" marL="0" rtl="0" algn="l">
                        <a:lnSpc>
                          <a:spcPct val="115000"/>
                        </a:lnSpc>
                        <a:spcBef>
                          <a:spcPts val="0"/>
                        </a:spcBef>
                        <a:spcAft>
                          <a:spcPts val="0"/>
                        </a:spcAft>
                        <a:buNone/>
                      </a:pPr>
                      <a:r>
                        <a:rPr lang="en" sz="900">
                          <a:solidFill>
                            <a:schemeClr val="lt1"/>
                          </a:solidFill>
                        </a:rPr>
                        <a:t>US_17</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player, I want the app to play my favorite novel as a story when I enter the novel's name, so that i can dive in without describing the entire novel</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5</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Not Completed</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0100">
                <a:tc>
                  <a:txBody>
                    <a:bodyPr/>
                    <a:lstStyle/>
                    <a:p>
                      <a:pPr indent="0" lvl="0" marL="0" rtl="0" algn="l">
                        <a:lnSpc>
                          <a:spcPct val="115000"/>
                        </a:lnSpc>
                        <a:spcBef>
                          <a:spcPts val="0"/>
                        </a:spcBef>
                        <a:spcAft>
                          <a:spcPts val="0"/>
                        </a:spcAft>
                        <a:buNone/>
                      </a:pPr>
                      <a:r>
                        <a:rPr lang="en" sz="900">
                          <a:solidFill>
                            <a:schemeClr val="lt1"/>
                          </a:solidFill>
                        </a:rPr>
                        <a:t>US_18</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player, I want to interact with the game with voice controls, so that i can have an immersive experience</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Completed</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4850">
                <a:tc>
                  <a:txBody>
                    <a:bodyPr/>
                    <a:lstStyle/>
                    <a:p>
                      <a:pPr indent="0" lvl="0" marL="0" rtl="0" algn="l">
                        <a:lnSpc>
                          <a:spcPct val="115000"/>
                        </a:lnSpc>
                        <a:spcBef>
                          <a:spcPts val="0"/>
                        </a:spcBef>
                        <a:spcAft>
                          <a:spcPts val="0"/>
                        </a:spcAft>
                        <a:buNone/>
                      </a:pPr>
                      <a:r>
                        <a:rPr lang="en" sz="900">
                          <a:solidFill>
                            <a:schemeClr val="lt1"/>
                          </a:solidFill>
                        </a:rPr>
                        <a:t>US_19</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user, I want the app to dynamically adapt to me and my friends choices, while keeping the story interesting</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13</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Completed</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7400">
                <a:tc>
                  <a:txBody>
                    <a:bodyPr/>
                    <a:lstStyle/>
                    <a:p>
                      <a:pPr indent="0" lvl="0" marL="0" rtl="0" algn="l">
                        <a:lnSpc>
                          <a:spcPct val="115000"/>
                        </a:lnSpc>
                        <a:spcBef>
                          <a:spcPts val="0"/>
                        </a:spcBef>
                        <a:spcAft>
                          <a:spcPts val="0"/>
                        </a:spcAft>
                        <a:buNone/>
                      </a:pPr>
                      <a:r>
                        <a:rPr lang="en" sz="900">
                          <a:solidFill>
                            <a:schemeClr val="lt1"/>
                          </a:solidFill>
                        </a:rPr>
                        <a:t>US_20</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player, I want to determine which player goes next so I can choose who make the next interaction in a multiplayer game</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Completed</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6725">
                <a:tc>
                  <a:txBody>
                    <a:bodyPr/>
                    <a:lstStyle/>
                    <a:p>
                      <a:pPr indent="0" lvl="0" marL="0" rtl="0" algn="l">
                        <a:lnSpc>
                          <a:spcPct val="115000"/>
                        </a:lnSpc>
                        <a:spcBef>
                          <a:spcPts val="0"/>
                        </a:spcBef>
                        <a:spcAft>
                          <a:spcPts val="0"/>
                        </a:spcAft>
                        <a:buNone/>
                      </a:pPr>
                      <a:r>
                        <a:rPr lang="en" sz="900">
                          <a:solidFill>
                            <a:schemeClr val="lt1"/>
                          </a:solidFill>
                        </a:rPr>
                        <a:t>US_22</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lt1"/>
                          </a:solidFill>
                        </a:rPr>
                        <a:t>As a player, I want the game to have graphics and animations which enhance the storyline so that I can have a more visual experience</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chemeClr val="lt1"/>
                          </a:solidFill>
                        </a:rPr>
                        <a:t>8</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lt1"/>
                          </a:solidFill>
                        </a:rPr>
                        <a:t>Completed</a:t>
                      </a:r>
                      <a:endParaRPr sz="900">
                        <a:solidFill>
                          <a:schemeClr val="lt1"/>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e3f06523b9_0_11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500"/>
              <a:t>Metrics </a:t>
            </a:r>
            <a:r>
              <a:rPr lang="en"/>
              <a:t>S</a:t>
            </a:r>
            <a:r>
              <a:rPr lang="en" sz="2500"/>
              <a:t>print </a:t>
            </a:r>
            <a:r>
              <a:rPr lang="en"/>
              <a:t>3</a:t>
            </a:r>
            <a:r>
              <a:rPr lang="en" sz="2500"/>
              <a:t>: </a:t>
            </a:r>
            <a:r>
              <a:rPr lang="en"/>
              <a:t>Team Velocity</a:t>
            </a:r>
            <a:endParaRPr sz="2500"/>
          </a:p>
        </p:txBody>
      </p:sp>
      <p:sp>
        <p:nvSpPr>
          <p:cNvPr id="562" name="Google Shape;562;g2e3f06523b9_0_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63" name="Google Shape;563;g2e3f06523b9_0_110"/>
          <p:cNvSpPr txBox="1"/>
          <p:nvPr>
            <p:ph idx="1" type="subTitle"/>
          </p:nvPr>
        </p:nvSpPr>
        <p:spPr>
          <a:xfrm>
            <a:off x="267225" y="864150"/>
            <a:ext cx="3342300" cy="3677400"/>
          </a:xfrm>
          <a:prstGeom prst="rect">
            <a:avLst/>
          </a:prstGeom>
          <a:noFill/>
          <a:ln>
            <a:noFill/>
          </a:ln>
        </p:spPr>
        <p:txBody>
          <a:bodyPr anchorCtr="0" anchor="t" bIns="91425" lIns="91425" spcFirstLastPara="1" rIns="91425" wrap="square" tIns="91425">
            <a:normAutofit/>
          </a:bodyPr>
          <a:lstStyle/>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Team Velocity for </a:t>
            </a:r>
            <a:endParaRPr/>
          </a:p>
          <a:p>
            <a:pPr indent="0" lvl="0" marL="0" rtl="0" algn="l">
              <a:lnSpc>
                <a:spcPct val="140000"/>
              </a:lnSpc>
              <a:spcBef>
                <a:spcPts val="0"/>
              </a:spcBef>
              <a:spcAft>
                <a:spcPts val="0"/>
              </a:spcAft>
              <a:buSzPts val="1800"/>
              <a:buNone/>
            </a:pPr>
            <a:r>
              <a:rPr lang="en"/>
              <a:t>Sprint 3:	</a:t>
            </a:r>
            <a:r>
              <a:rPr b="1" lang="en"/>
              <a:t>50</a:t>
            </a:r>
            <a:endParaRPr b="1"/>
          </a:p>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Average Team Velocity: </a:t>
            </a:r>
            <a:r>
              <a:rPr b="1" lang="en"/>
              <a:t>37</a:t>
            </a:r>
            <a:endParaRPr b="1"/>
          </a:p>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Total points carried over: 	</a:t>
            </a:r>
            <a:r>
              <a:rPr b="1" lang="en"/>
              <a:t>5</a:t>
            </a:r>
            <a:endParaRPr b="1"/>
          </a:p>
          <a:p>
            <a:pPr indent="0" lvl="0" marL="0" rtl="0" algn="l">
              <a:lnSpc>
                <a:spcPct val="140000"/>
              </a:lnSpc>
              <a:spcBef>
                <a:spcPts val="0"/>
              </a:spcBef>
              <a:spcAft>
                <a:spcPts val="0"/>
              </a:spcAft>
              <a:buSzPts val="1800"/>
              <a:buNone/>
            </a:pPr>
            <a:r>
              <a:t/>
            </a:r>
            <a:endParaRPr/>
          </a:p>
        </p:txBody>
      </p:sp>
      <p:pic>
        <p:nvPicPr>
          <p:cNvPr id="564" name="Google Shape;564;g2e3f06523b9_0_110" title="Chart"/>
          <p:cNvPicPr preferRelativeResize="0"/>
          <p:nvPr/>
        </p:nvPicPr>
        <p:blipFill>
          <a:blip r:embed="rId3">
            <a:alphaModFix/>
          </a:blip>
          <a:stretch>
            <a:fillRect/>
          </a:stretch>
        </p:blipFill>
        <p:spPr>
          <a:xfrm>
            <a:off x="3761925" y="1016550"/>
            <a:ext cx="5229675" cy="32336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e3f06523b9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20" name="Google Shape;120;g2e3f06523b9_0_21"/>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Improvements</a:t>
            </a:r>
            <a:endParaRPr/>
          </a:p>
        </p:txBody>
      </p:sp>
      <p:sp>
        <p:nvSpPr>
          <p:cNvPr id="121" name="Google Shape;121;g2e3f06523b9_0_21"/>
          <p:cNvSpPr txBox="1"/>
          <p:nvPr>
            <p:ph idx="1" type="subTitle"/>
          </p:nvPr>
        </p:nvSpPr>
        <p:spPr>
          <a:xfrm>
            <a:off x="267225" y="864150"/>
            <a:ext cx="8430600" cy="3677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SzPts val="1800"/>
              <a:buNone/>
            </a:pPr>
            <a:r>
              <a:rPr lang="en"/>
              <a:t>No feedback</a:t>
            </a:r>
            <a:endParaRPr/>
          </a:p>
        </p:txBody>
      </p:sp>
      <p:pic>
        <p:nvPicPr>
          <p:cNvPr id="122" name="Google Shape;122;g2e3f06523b9_0_21" title="giphy.gif"/>
          <p:cNvPicPr preferRelativeResize="0"/>
          <p:nvPr/>
        </p:nvPicPr>
        <p:blipFill>
          <a:blip r:embed="rId3">
            <a:alphaModFix/>
          </a:blip>
          <a:stretch>
            <a:fillRect/>
          </a:stretch>
        </p:blipFill>
        <p:spPr>
          <a:xfrm>
            <a:off x="2601325" y="1815838"/>
            <a:ext cx="3762375" cy="2143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33ee4ef8808_2_52"/>
          <p:cNvSpPr txBox="1"/>
          <p:nvPr>
            <p:ph type="title"/>
          </p:nvPr>
        </p:nvSpPr>
        <p:spPr>
          <a:xfrm>
            <a:off x="267225" y="123075"/>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500"/>
              <a:t>Metrics: Committed</a:t>
            </a:r>
            <a:r>
              <a:rPr lang="en"/>
              <a:t>/Completed </a:t>
            </a:r>
            <a:r>
              <a:rPr lang="en" sz="2500"/>
              <a:t>Ratio</a:t>
            </a:r>
            <a:endParaRPr sz="2500"/>
          </a:p>
        </p:txBody>
      </p:sp>
      <p:sp>
        <p:nvSpPr>
          <p:cNvPr id="570" name="Google Shape;570;g33ee4ef8808_2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1" name="Google Shape;571;g33ee4ef8808_2_52"/>
          <p:cNvSpPr txBox="1"/>
          <p:nvPr>
            <p:ph idx="1" type="subTitle"/>
          </p:nvPr>
        </p:nvSpPr>
        <p:spPr>
          <a:xfrm>
            <a:off x="267225" y="864150"/>
            <a:ext cx="2156100" cy="3677400"/>
          </a:xfrm>
          <a:prstGeom prst="rect">
            <a:avLst/>
          </a:prstGeom>
          <a:noFill/>
          <a:ln>
            <a:noFill/>
          </a:ln>
        </p:spPr>
        <p:txBody>
          <a:bodyPr anchorCtr="0" anchor="t" bIns="91425" lIns="91425" spcFirstLastPara="1" rIns="91425" wrap="square" tIns="91425">
            <a:normAutofit/>
          </a:bodyPr>
          <a:lstStyle/>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Committed Story points for Sprint 3: </a:t>
            </a:r>
            <a:r>
              <a:rPr b="1" lang="en"/>
              <a:t>50</a:t>
            </a:r>
            <a:endParaRPr b="1"/>
          </a:p>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Completed Story points: </a:t>
            </a:r>
            <a:r>
              <a:rPr b="1" lang="en"/>
              <a:t>45</a:t>
            </a:r>
            <a:endParaRPr b="1"/>
          </a:p>
          <a:p>
            <a:pPr indent="0" lvl="0" marL="0" rtl="0" algn="l">
              <a:lnSpc>
                <a:spcPct val="140000"/>
              </a:lnSpc>
              <a:spcBef>
                <a:spcPts val="0"/>
              </a:spcBef>
              <a:spcAft>
                <a:spcPts val="0"/>
              </a:spcAft>
              <a:buSzPts val="1800"/>
              <a:buNone/>
            </a:pPr>
            <a:r>
              <a:t/>
            </a:r>
            <a:endParaRPr/>
          </a:p>
        </p:txBody>
      </p:sp>
      <p:pic>
        <p:nvPicPr>
          <p:cNvPr id="572" name="Google Shape;572;g33ee4ef8808_2_52"/>
          <p:cNvPicPr preferRelativeResize="0"/>
          <p:nvPr/>
        </p:nvPicPr>
        <p:blipFill>
          <a:blip r:embed="rId3">
            <a:alphaModFix/>
          </a:blip>
          <a:stretch>
            <a:fillRect/>
          </a:stretch>
        </p:blipFill>
        <p:spPr>
          <a:xfrm>
            <a:off x="2575725" y="898575"/>
            <a:ext cx="5744333" cy="382955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3498a2c0f7c_0_15"/>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Metrics Sprint 3: Burndown chart</a:t>
            </a:r>
            <a:endParaRPr/>
          </a:p>
        </p:txBody>
      </p:sp>
      <p:sp>
        <p:nvSpPr>
          <p:cNvPr id="578" name="Google Shape;578;g3498a2c0f7c_0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79" name="Google Shape;579;g3498a2c0f7c_0_15"/>
          <p:cNvPicPr preferRelativeResize="0"/>
          <p:nvPr/>
        </p:nvPicPr>
        <p:blipFill>
          <a:blip r:embed="rId3">
            <a:alphaModFix/>
          </a:blip>
          <a:stretch>
            <a:fillRect/>
          </a:stretch>
        </p:blipFill>
        <p:spPr>
          <a:xfrm>
            <a:off x="2224400" y="830200"/>
            <a:ext cx="4695200" cy="3483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7"/>
          <p:cNvSpPr txBox="1"/>
          <p:nvPr>
            <p:ph type="title"/>
          </p:nvPr>
        </p:nvSpPr>
        <p:spPr>
          <a:xfrm>
            <a:off x="311700" y="18312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Sprint 3 Retrospective</a:t>
            </a:r>
            <a:endParaRPr/>
          </a:p>
        </p:txBody>
      </p:sp>
      <p:sp>
        <p:nvSpPr>
          <p:cNvPr id="585" name="Google Shape;585;p17"/>
          <p:cNvSpPr txBox="1"/>
          <p:nvPr>
            <p:ph idx="1" type="body"/>
          </p:nvPr>
        </p:nvSpPr>
        <p:spPr>
          <a:xfrm>
            <a:off x="311700" y="1155950"/>
            <a:ext cx="2829900" cy="341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600"/>
              <a:t>What went well?</a:t>
            </a:r>
            <a:endParaRPr b="1" sz="1600"/>
          </a:p>
          <a:p>
            <a:pPr indent="-304800" lvl="0" marL="457200" rtl="0" algn="l">
              <a:lnSpc>
                <a:spcPct val="115000"/>
              </a:lnSpc>
              <a:spcBef>
                <a:spcPts val="1000"/>
              </a:spcBef>
              <a:spcAft>
                <a:spcPts val="0"/>
              </a:spcAft>
              <a:buSzPts val="1200"/>
              <a:buChar char="●"/>
            </a:pPr>
            <a:r>
              <a:rPr lang="en" sz="1200"/>
              <a:t>All members were familiar with the tech stack</a:t>
            </a:r>
            <a:endParaRPr sz="1200"/>
          </a:p>
          <a:p>
            <a:pPr indent="-304800" lvl="0" marL="457200" rtl="0" algn="l">
              <a:lnSpc>
                <a:spcPct val="115000"/>
              </a:lnSpc>
              <a:spcBef>
                <a:spcPts val="1000"/>
              </a:spcBef>
              <a:spcAft>
                <a:spcPts val="0"/>
              </a:spcAft>
              <a:buSzPts val="1200"/>
              <a:buChar char="●"/>
            </a:pPr>
            <a:r>
              <a:rPr lang="en" sz="1200"/>
              <a:t>Frequent standups helped us stay in sync</a:t>
            </a:r>
            <a:endParaRPr sz="1200"/>
          </a:p>
          <a:p>
            <a:pPr indent="-304800" lvl="0" marL="457200" rtl="0" algn="l">
              <a:lnSpc>
                <a:spcPct val="115000"/>
              </a:lnSpc>
              <a:spcBef>
                <a:spcPts val="1000"/>
              </a:spcBef>
              <a:spcAft>
                <a:spcPts val="0"/>
              </a:spcAft>
              <a:buSzPts val="1200"/>
              <a:buChar char="●"/>
            </a:pPr>
            <a:r>
              <a:rPr lang="en" sz="1200"/>
              <a:t>Deadlines and code freeze were respected</a:t>
            </a:r>
            <a:endParaRPr sz="1200"/>
          </a:p>
          <a:p>
            <a:pPr indent="-304800" lvl="0" marL="457200" rtl="0" algn="l">
              <a:lnSpc>
                <a:spcPct val="115000"/>
              </a:lnSpc>
              <a:spcBef>
                <a:spcPts val="1000"/>
              </a:spcBef>
              <a:spcAft>
                <a:spcPts val="0"/>
              </a:spcAft>
              <a:buSzPts val="1200"/>
              <a:buChar char="●"/>
            </a:pPr>
            <a:r>
              <a:rPr lang="en" sz="1200"/>
              <a:t>Peer programming improved collaboration</a:t>
            </a:r>
            <a:endParaRPr sz="1200"/>
          </a:p>
          <a:p>
            <a:pPr indent="-304800" lvl="0" marL="457200" rtl="0" algn="l">
              <a:lnSpc>
                <a:spcPct val="115000"/>
              </a:lnSpc>
              <a:spcBef>
                <a:spcPts val="1000"/>
              </a:spcBef>
              <a:spcAft>
                <a:spcPts val="0"/>
              </a:spcAft>
              <a:buSzPts val="1200"/>
              <a:buChar char="●"/>
            </a:pPr>
            <a:r>
              <a:rPr lang="en" sz="1200"/>
              <a:t>Documentation workload did not hinder commits</a:t>
            </a:r>
            <a:endParaRPr sz="1200"/>
          </a:p>
        </p:txBody>
      </p:sp>
      <p:sp>
        <p:nvSpPr>
          <p:cNvPr id="586" name="Google Shape;586;p17"/>
          <p:cNvSpPr txBox="1"/>
          <p:nvPr>
            <p:ph idx="1" type="body"/>
          </p:nvPr>
        </p:nvSpPr>
        <p:spPr>
          <a:xfrm>
            <a:off x="3090225" y="1155950"/>
            <a:ext cx="2685000" cy="341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600"/>
              <a:t>What could be improved?</a:t>
            </a:r>
            <a:endParaRPr sz="1200"/>
          </a:p>
          <a:p>
            <a:pPr indent="-304800" lvl="0" marL="457200" rtl="0" algn="l">
              <a:lnSpc>
                <a:spcPct val="115000"/>
              </a:lnSpc>
              <a:spcBef>
                <a:spcPts val="1000"/>
              </a:spcBef>
              <a:spcAft>
                <a:spcPts val="0"/>
              </a:spcAft>
              <a:buSzPts val="1200"/>
              <a:buChar char="●"/>
            </a:pPr>
            <a:r>
              <a:rPr lang="en" sz="1200"/>
              <a:t>Be more mindful of committing messages</a:t>
            </a:r>
            <a:endParaRPr sz="1200"/>
          </a:p>
          <a:p>
            <a:pPr indent="-304800" lvl="0" marL="457200" rtl="0" algn="l">
              <a:lnSpc>
                <a:spcPct val="115000"/>
              </a:lnSpc>
              <a:spcBef>
                <a:spcPts val="1000"/>
              </a:spcBef>
              <a:spcAft>
                <a:spcPts val="0"/>
              </a:spcAft>
              <a:buSzPts val="1200"/>
              <a:buChar char="●"/>
            </a:pPr>
            <a:r>
              <a:rPr lang="en" sz="1200"/>
              <a:t>Code standards need to be clearly followed</a:t>
            </a:r>
            <a:endParaRPr sz="1200"/>
          </a:p>
          <a:p>
            <a:pPr indent="-304800" lvl="0" marL="457200" rtl="0" algn="l">
              <a:lnSpc>
                <a:spcPct val="115000"/>
              </a:lnSpc>
              <a:spcBef>
                <a:spcPts val="1000"/>
              </a:spcBef>
              <a:spcAft>
                <a:spcPts val="0"/>
              </a:spcAft>
              <a:buSzPts val="1200"/>
              <a:buChar char="●"/>
            </a:pPr>
            <a:r>
              <a:rPr lang="en" sz="1200"/>
              <a:t>Avoid duplicating packages and dependencies</a:t>
            </a:r>
            <a:endParaRPr sz="1200"/>
          </a:p>
          <a:p>
            <a:pPr indent="-304800" lvl="0" marL="457200" rtl="0" algn="l">
              <a:lnSpc>
                <a:spcPct val="115000"/>
              </a:lnSpc>
              <a:spcBef>
                <a:spcPts val="1000"/>
              </a:spcBef>
              <a:spcAft>
                <a:spcPts val="0"/>
              </a:spcAft>
              <a:buSzPts val="1200"/>
              <a:buChar char="●"/>
            </a:pPr>
            <a:r>
              <a:rPr lang="en" sz="1200"/>
              <a:t>Old features should not be removed without discussion</a:t>
            </a:r>
            <a:endParaRPr sz="1200"/>
          </a:p>
        </p:txBody>
      </p:sp>
      <p:sp>
        <p:nvSpPr>
          <p:cNvPr id="587" name="Google Shape;587;p17"/>
          <p:cNvSpPr txBox="1"/>
          <p:nvPr>
            <p:ph idx="1" type="body"/>
          </p:nvPr>
        </p:nvSpPr>
        <p:spPr>
          <a:xfrm>
            <a:off x="6002400" y="1155950"/>
            <a:ext cx="2829900" cy="341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600"/>
              <a:t>Our commitments</a:t>
            </a:r>
            <a:endParaRPr sz="1200">
              <a:highlight>
                <a:srgbClr val="FF0000"/>
              </a:highlight>
            </a:endParaRPr>
          </a:p>
          <a:p>
            <a:pPr indent="-304800" lvl="0" marL="457200" rtl="0" algn="l">
              <a:lnSpc>
                <a:spcPct val="115000"/>
              </a:lnSpc>
              <a:spcBef>
                <a:spcPts val="1000"/>
              </a:spcBef>
              <a:spcAft>
                <a:spcPts val="0"/>
              </a:spcAft>
              <a:buSzPts val="1200"/>
              <a:buChar char="●"/>
            </a:pPr>
            <a:r>
              <a:rPr lang="en" sz="1200"/>
              <a:t>Use more GitFlow branches for cleaner collaboration</a:t>
            </a:r>
            <a:endParaRPr sz="1200"/>
          </a:p>
          <a:p>
            <a:pPr indent="-304800" lvl="0" marL="457200" rtl="0" algn="l">
              <a:lnSpc>
                <a:spcPct val="115000"/>
              </a:lnSpc>
              <a:spcBef>
                <a:spcPts val="1000"/>
              </a:spcBef>
              <a:spcAft>
                <a:spcPts val="0"/>
              </a:spcAft>
              <a:buSzPts val="1200"/>
              <a:buChar char="●"/>
            </a:pPr>
            <a:r>
              <a:rPr lang="en" sz="1200"/>
              <a:t>Discuss component structure before development begins</a:t>
            </a:r>
            <a:endParaRPr sz="1200"/>
          </a:p>
          <a:p>
            <a:pPr indent="-304800" lvl="0" marL="457200" rtl="0" algn="l">
              <a:lnSpc>
                <a:spcPct val="115000"/>
              </a:lnSpc>
              <a:spcBef>
                <a:spcPts val="1000"/>
              </a:spcBef>
              <a:spcAft>
                <a:spcPts val="1000"/>
              </a:spcAft>
              <a:buSzPts val="1200"/>
              <a:buChar char="●"/>
            </a:pPr>
            <a:r>
              <a:rPr lang="en" sz="1200"/>
              <a:t>Establish and follow code standards</a:t>
            </a:r>
            <a:endParaRPr sz="1200"/>
          </a:p>
        </p:txBody>
      </p:sp>
      <p:sp>
        <p:nvSpPr>
          <p:cNvPr id="588" name="Google Shape;58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2e3f06523b9_0_136"/>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Demo</a:t>
            </a:r>
            <a:endParaRPr/>
          </a:p>
        </p:txBody>
      </p:sp>
      <p:sp>
        <p:nvSpPr>
          <p:cNvPr id="594" name="Google Shape;594;g2e3f06523b9_0_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95" name="Google Shape;595;g2e3f06523b9_0_136"/>
          <p:cNvPicPr preferRelativeResize="0"/>
          <p:nvPr/>
        </p:nvPicPr>
        <p:blipFill rotWithShape="1">
          <a:blip r:embed="rId3">
            <a:alphaModFix/>
          </a:blip>
          <a:srcRect b="0" l="0" r="0" t="17742"/>
          <a:stretch/>
        </p:blipFill>
        <p:spPr>
          <a:xfrm>
            <a:off x="1213488" y="887325"/>
            <a:ext cx="6296975" cy="3368851"/>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2e3f06523b9_0_232"/>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Demo</a:t>
            </a:r>
            <a:endParaRPr/>
          </a:p>
        </p:txBody>
      </p:sp>
      <p:sp>
        <p:nvSpPr>
          <p:cNvPr id="601" name="Google Shape;601;g2e3f06523b9_0_2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02" name="Google Shape;602;g2e3f06523b9_0_232"/>
          <p:cNvPicPr preferRelativeResize="0"/>
          <p:nvPr/>
        </p:nvPicPr>
        <p:blipFill rotWithShape="1">
          <a:blip r:embed="rId3">
            <a:alphaModFix/>
          </a:blip>
          <a:srcRect b="0" l="0" r="0" t="0"/>
          <a:stretch/>
        </p:blipFill>
        <p:spPr>
          <a:xfrm>
            <a:off x="1147325" y="877651"/>
            <a:ext cx="6849348" cy="3388200"/>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34c68f65204_0_34"/>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Demo</a:t>
            </a:r>
            <a:endParaRPr/>
          </a:p>
        </p:txBody>
      </p:sp>
      <p:sp>
        <p:nvSpPr>
          <p:cNvPr id="608" name="Google Shape;608;g34c68f65204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09" name="Google Shape;609;g34c68f65204_0_34"/>
          <p:cNvPicPr preferRelativeResize="0"/>
          <p:nvPr/>
        </p:nvPicPr>
        <p:blipFill>
          <a:blip r:embed="rId3">
            <a:alphaModFix/>
          </a:blip>
          <a:stretch>
            <a:fillRect/>
          </a:stretch>
        </p:blipFill>
        <p:spPr>
          <a:xfrm>
            <a:off x="970650" y="953700"/>
            <a:ext cx="7202699" cy="3589244"/>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2e3f06523b9_0_148"/>
          <p:cNvSpPr txBox="1"/>
          <p:nvPr>
            <p:ph type="title"/>
          </p:nvPr>
        </p:nvSpPr>
        <p:spPr>
          <a:xfrm>
            <a:off x="311700" y="175400"/>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Project Demo</a:t>
            </a:r>
            <a:endParaRPr/>
          </a:p>
        </p:txBody>
      </p:sp>
      <p:sp>
        <p:nvSpPr>
          <p:cNvPr id="615" name="Google Shape;615;g2e3f06523b9_0_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16" name="Google Shape;616;g2e3f06523b9_0_148"/>
          <p:cNvPicPr preferRelativeResize="0"/>
          <p:nvPr/>
        </p:nvPicPr>
        <p:blipFill>
          <a:blip r:embed="rId3">
            <a:alphaModFix/>
          </a:blip>
          <a:stretch>
            <a:fillRect/>
          </a:stretch>
        </p:blipFill>
        <p:spPr>
          <a:xfrm>
            <a:off x="1176762" y="993925"/>
            <a:ext cx="6790475" cy="3383851"/>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2e3f9ae7ab8_2_58"/>
          <p:cNvSpPr txBox="1"/>
          <p:nvPr>
            <p:ph type="title"/>
          </p:nvPr>
        </p:nvSpPr>
        <p:spPr>
          <a:xfrm>
            <a:off x="267225" y="241050"/>
            <a:ext cx="85773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Theme &amp; Story Preset APIs</a:t>
            </a:r>
            <a:endParaRPr/>
          </a:p>
        </p:txBody>
      </p:sp>
      <p:sp>
        <p:nvSpPr>
          <p:cNvPr id="622" name="Google Shape;622;g2e3f9ae7ab8_2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23" name="Google Shape;623;g2e3f9ae7ab8_2_58"/>
          <p:cNvPicPr preferRelativeResize="0"/>
          <p:nvPr/>
        </p:nvPicPr>
        <p:blipFill rotWithShape="1">
          <a:blip r:embed="rId3">
            <a:alphaModFix/>
          </a:blip>
          <a:srcRect b="0" l="0" r="0" t="0"/>
          <a:stretch/>
        </p:blipFill>
        <p:spPr>
          <a:xfrm>
            <a:off x="152400" y="920925"/>
            <a:ext cx="8839200" cy="17275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e3f06523b9_0_168"/>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Character APIs</a:t>
            </a:r>
            <a:endParaRPr/>
          </a:p>
        </p:txBody>
      </p:sp>
      <p:sp>
        <p:nvSpPr>
          <p:cNvPr id="629" name="Google Shape;629;g2e3f06523b9_0_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30" name="Google Shape;630;g2e3f06523b9_0_168"/>
          <p:cNvPicPr preferRelativeResize="0"/>
          <p:nvPr/>
        </p:nvPicPr>
        <p:blipFill rotWithShape="1">
          <a:blip r:embed="rId3">
            <a:alphaModFix/>
          </a:blip>
          <a:srcRect b="0" l="0" r="0" t="0"/>
          <a:stretch/>
        </p:blipFill>
        <p:spPr>
          <a:xfrm>
            <a:off x="152400" y="1016550"/>
            <a:ext cx="8839202" cy="338855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e3f9ae7ab8_2_73"/>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Character APIs</a:t>
            </a:r>
            <a:endParaRPr/>
          </a:p>
        </p:txBody>
      </p:sp>
      <p:sp>
        <p:nvSpPr>
          <p:cNvPr id="636" name="Google Shape;636;g2e3f9ae7ab8_2_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37" name="Google Shape;637;g2e3f9ae7ab8_2_73"/>
          <p:cNvPicPr preferRelativeResize="0"/>
          <p:nvPr/>
        </p:nvPicPr>
        <p:blipFill rotWithShape="1">
          <a:blip r:embed="rId3">
            <a:alphaModFix/>
          </a:blip>
          <a:srcRect b="0" l="2562" r="0" t="0"/>
          <a:stretch/>
        </p:blipFill>
        <p:spPr>
          <a:xfrm>
            <a:off x="265787" y="1987400"/>
            <a:ext cx="8612426" cy="116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title"/>
          </p:nvPr>
        </p:nvSpPr>
        <p:spPr>
          <a:xfrm>
            <a:off x="311700" y="21457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problem are we solving?</a:t>
            </a:r>
            <a:endParaRPr/>
          </a:p>
        </p:txBody>
      </p:sp>
      <p:sp>
        <p:nvSpPr>
          <p:cNvPr id="128" name="Google Shape;128;p6"/>
          <p:cNvSpPr txBox="1"/>
          <p:nvPr>
            <p:ph idx="1" type="body"/>
          </p:nvPr>
        </p:nvSpPr>
        <p:spPr>
          <a:xfrm>
            <a:off x="354925" y="875250"/>
            <a:ext cx="8520600" cy="3687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Limited flexibility in RPGs (Role Playing Games)</a:t>
            </a:r>
            <a:endParaRPr/>
          </a:p>
          <a:p>
            <a:pPr indent="-342900" lvl="0" marL="457200" rtl="0" algn="l">
              <a:lnSpc>
                <a:spcPct val="115000"/>
              </a:lnSpc>
              <a:spcBef>
                <a:spcPts val="1000"/>
              </a:spcBef>
              <a:spcAft>
                <a:spcPts val="0"/>
              </a:spcAft>
              <a:buSzPts val="1800"/>
              <a:buChar char="●"/>
            </a:pPr>
            <a:r>
              <a:rPr lang="en"/>
              <a:t>Lack of imagination/creative inspiration</a:t>
            </a:r>
            <a:endParaRPr/>
          </a:p>
          <a:p>
            <a:pPr indent="-342900" lvl="0" marL="457200" rtl="0" algn="l">
              <a:lnSpc>
                <a:spcPct val="115000"/>
              </a:lnSpc>
              <a:spcBef>
                <a:spcPts val="1000"/>
              </a:spcBef>
              <a:spcAft>
                <a:spcPts val="0"/>
              </a:spcAft>
              <a:buSzPts val="1800"/>
              <a:buChar char="●"/>
            </a:pPr>
            <a:r>
              <a:rPr lang="en"/>
              <a:t>Realization of a story that lives in your mind</a:t>
            </a:r>
            <a:endParaRPr/>
          </a:p>
          <a:p>
            <a:pPr indent="-342900" lvl="0" marL="457200" rtl="0" algn="l">
              <a:lnSpc>
                <a:spcPct val="115000"/>
              </a:lnSpc>
              <a:spcBef>
                <a:spcPts val="1000"/>
              </a:spcBef>
              <a:spcAft>
                <a:spcPts val="0"/>
              </a:spcAft>
              <a:buSzPts val="1800"/>
              <a:buChar char="●"/>
            </a:pPr>
            <a:r>
              <a:rPr lang="en"/>
              <a:t>Effective way to work through creative blocks</a:t>
            </a:r>
            <a:endParaRPr/>
          </a:p>
          <a:p>
            <a:pPr indent="0" lvl="0" marL="457200" rtl="0" algn="l">
              <a:lnSpc>
                <a:spcPct val="115000"/>
              </a:lnSpc>
              <a:spcBef>
                <a:spcPts val="1000"/>
              </a:spcBef>
              <a:spcAft>
                <a:spcPts val="0"/>
              </a:spcAft>
              <a:buSzPts val="1800"/>
              <a:buNone/>
            </a:pPr>
            <a:r>
              <a:t/>
            </a:r>
            <a:endParaRPr/>
          </a:p>
          <a:p>
            <a:pPr indent="0" lvl="0" marL="0" rtl="0" algn="l">
              <a:lnSpc>
                <a:spcPct val="115000"/>
              </a:lnSpc>
              <a:spcBef>
                <a:spcPts val="1000"/>
              </a:spcBef>
              <a:spcAft>
                <a:spcPts val="0"/>
              </a:spcAft>
              <a:buSzPts val="1800"/>
              <a:buNone/>
            </a:pPr>
            <a:r>
              <a:rPr lang="en"/>
              <a:t>Quest tackles these challenges using an an AI-driven narrator</a:t>
            </a:r>
            <a:endParaRPr/>
          </a:p>
          <a:p>
            <a:pPr indent="0" lvl="0" marL="0" rtl="0" algn="l">
              <a:lnSpc>
                <a:spcPct val="115000"/>
              </a:lnSpc>
              <a:spcBef>
                <a:spcPts val="1000"/>
              </a:spcBef>
              <a:spcAft>
                <a:spcPts val="1000"/>
              </a:spcAft>
              <a:buSzPts val="1800"/>
              <a:buNone/>
            </a:pPr>
            <a:r>
              <a:t/>
            </a:r>
            <a:endParaRPr/>
          </a:p>
        </p:txBody>
      </p:sp>
      <p:sp>
        <p:nvSpPr>
          <p:cNvPr id="129" name="Google Shape;129;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2e3f9ae7ab8_2_8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Game Session APIs</a:t>
            </a:r>
            <a:endParaRPr/>
          </a:p>
        </p:txBody>
      </p:sp>
      <p:sp>
        <p:nvSpPr>
          <p:cNvPr id="643" name="Google Shape;643;g2e3f9ae7ab8_2_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44" name="Google Shape;644;g2e3f9ae7ab8_2_80"/>
          <p:cNvPicPr preferRelativeResize="0"/>
          <p:nvPr/>
        </p:nvPicPr>
        <p:blipFill rotWithShape="1">
          <a:blip r:embed="rId3">
            <a:alphaModFix/>
          </a:blip>
          <a:srcRect b="0" l="0" r="0" t="0"/>
          <a:stretch/>
        </p:blipFill>
        <p:spPr>
          <a:xfrm>
            <a:off x="181950" y="1209525"/>
            <a:ext cx="8839202" cy="272445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e3f9ae7ab8_2_87"/>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Log APIs</a:t>
            </a:r>
            <a:endParaRPr/>
          </a:p>
        </p:txBody>
      </p:sp>
      <p:sp>
        <p:nvSpPr>
          <p:cNvPr id="650" name="Google Shape;650;g2e3f9ae7ab8_2_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51" name="Google Shape;651;g2e3f9ae7ab8_2_87"/>
          <p:cNvPicPr preferRelativeResize="0"/>
          <p:nvPr/>
        </p:nvPicPr>
        <p:blipFill>
          <a:blip r:embed="rId3">
            <a:alphaModFix/>
          </a:blip>
          <a:stretch>
            <a:fillRect/>
          </a:stretch>
        </p:blipFill>
        <p:spPr>
          <a:xfrm>
            <a:off x="152400" y="1016550"/>
            <a:ext cx="8839201" cy="338096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34c68f65204_0_5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Dice Roll API</a:t>
            </a:r>
            <a:endParaRPr/>
          </a:p>
        </p:txBody>
      </p:sp>
      <p:sp>
        <p:nvSpPr>
          <p:cNvPr id="657" name="Google Shape;657;g34c68f65204_0_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58" name="Google Shape;658;g34c68f65204_0_50"/>
          <p:cNvPicPr preferRelativeResize="0"/>
          <p:nvPr/>
        </p:nvPicPr>
        <p:blipFill rotWithShape="1">
          <a:blip r:embed="rId3">
            <a:alphaModFix/>
          </a:blip>
          <a:srcRect b="0" l="0" r="0" t="0"/>
          <a:stretch/>
        </p:blipFill>
        <p:spPr>
          <a:xfrm>
            <a:off x="152400" y="2035600"/>
            <a:ext cx="8839197" cy="107229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3570d0ec135_2_2"/>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API Documentation - NPC APIs</a:t>
            </a:r>
            <a:endParaRPr/>
          </a:p>
        </p:txBody>
      </p:sp>
      <p:sp>
        <p:nvSpPr>
          <p:cNvPr id="664" name="Google Shape;664;g3570d0ec135_2_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665" name="Google Shape;665;g3570d0ec135_2_2"/>
          <p:cNvPicPr preferRelativeResize="0"/>
          <p:nvPr/>
        </p:nvPicPr>
        <p:blipFill>
          <a:blip r:embed="rId3">
            <a:alphaModFix/>
          </a:blip>
          <a:stretch>
            <a:fillRect/>
          </a:stretch>
        </p:blipFill>
        <p:spPr>
          <a:xfrm>
            <a:off x="152400" y="1830688"/>
            <a:ext cx="8839204" cy="148211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3599450e6e9_4_6"/>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API Documentation - Voice APIs</a:t>
            </a:r>
            <a:endParaRPr/>
          </a:p>
        </p:txBody>
      </p:sp>
      <p:sp>
        <p:nvSpPr>
          <p:cNvPr id="671" name="Google Shape;671;g3599450e6e9_4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672" name="Google Shape;672;g3599450e6e9_4_6" title="Screenshot 2025-05-05 at 7.34.50 PM.png"/>
          <p:cNvPicPr preferRelativeResize="0"/>
          <p:nvPr/>
        </p:nvPicPr>
        <p:blipFill>
          <a:blip r:embed="rId3">
            <a:alphaModFix/>
          </a:blip>
          <a:stretch>
            <a:fillRect/>
          </a:stretch>
        </p:blipFill>
        <p:spPr>
          <a:xfrm>
            <a:off x="152400" y="1980450"/>
            <a:ext cx="8839204" cy="118258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8"/>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Wiki page link</a:t>
            </a:r>
            <a:endParaRPr/>
          </a:p>
        </p:txBody>
      </p:sp>
      <p:sp>
        <p:nvSpPr>
          <p:cNvPr id="678" name="Google Shape;678;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u="sng">
                <a:solidFill>
                  <a:schemeClr val="lt1"/>
                </a:solidFill>
                <a:hlinkClick r:id="rId3">
                  <a:extLst>
                    <a:ext uri="{A12FA001-AC4F-418D-AE19-62706E023703}">
                      <ahyp:hlinkClr val="tx"/>
                    </a:ext>
                  </a:extLst>
                </a:hlinkClick>
              </a:rPr>
              <a:t>https://github.com/htmw/2025S-Codesaurus/wiki</a:t>
            </a:r>
            <a:endParaRPr>
              <a:solidFill>
                <a:schemeClr val="lt1"/>
              </a:solidFil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679" name="Google Shape;67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2e3f06523b9_0_174"/>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8627"/>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APPLICATION DEMO</a:t>
            </a:r>
            <a:endParaRPr/>
          </a:p>
        </p:txBody>
      </p:sp>
      <p:sp>
        <p:nvSpPr>
          <p:cNvPr id="685" name="Google Shape;685;g2e3f06523b9_0_1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descr="a purple and blue spiral galaxy with a bright center (Provided by Tenor)" id="690" name="Google Shape;690;p19"/>
          <p:cNvPicPr preferRelativeResize="0"/>
          <p:nvPr/>
        </p:nvPicPr>
        <p:blipFill rotWithShape="1">
          <a:blip r:embed="rId3">
            <a:alphaModFix/>
          </a:blip>
          <a:srcRect b="0" l="0" r="0" t="0"/>
          <a:stretch/>
        </p:blipFill>
        <p:spPr>
          <a:xfrm>
            <a:off x="701587" y="13300"/>
            <a:ext cx="7755700" cy="5116900"/>
          </a:xfrm>
          <a:prstGeom prst="rect">
            <a:avLst/>
          </a:prstGeom>
          <a:noFill/>
          <a:ln>
            <a:noFill/>
          </a:ln>
        </p:spPr>
      </p:pic>
      <p:sp>
        <p:nvSpPr>
          <p:cNvPr id="691" name="Google Shape;691;p19"/>
          <p:cNvSpPr txBox="1"/>
          <p:nvPr>
            <p:ph type="title"/>
          </p:nvPr>
        </p:nvSpPr>
        <p:spPr>
          <a:xfrm>
            <a:off x="531300" y="1366350"/>
            <a:ext cx="8081400" cy="24108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13000">
                <a:solidFill>
                  <a:schemeClr val="dk1"/>
                </a:solidFill>
                <a:latin typeface="Zilla Slab Highlight"/>
                <a:ea typeface="Zilla Slab Highlight"/>
                <a:cs typeface="Zilla Slab Highlight"/>
                <a:sym typeface="Zilla Slab Highlight"/>
              </a:rPr>
              <a:t>Thank you</a:t>
            </a:r>
            <a:endParaRPr b="1" sz="13000">
              <a:solidFill>
                <a:schemeClr val="dk1"/>
              </a:solidFill>
              <a:latin typeface="Zilla Slab Highlight"/>
              <a:ea typeface="Zilla Slab Highlight"/>
              <a:cs typeface="Zilla Slab Highlight"/>
              <a:sym typeface="Zilla Slab Highlight"/>
            </a:endParaRPr>
          </a:p>
        </p:txBody>
      </p:sp>
      <p:sp>
        <p:nvSpPr>
          <p:cNvPr id="692" name="Google Shape;69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93" name="Google Shape;693;p19"/>
          <p:cNvSpPr/>
          <p:nvPr/>
        </p:nvSpPr>
        <p:spPr>
          <a:xfrm>
            <a:off x="-79050" y="-73775"/>
            <a:ext cx="9302100" cy="1970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dk1"/>
              </a:highlight>
              <a:latin typeface="Arial"/>
              <a:ea typeface="Arial"/>
              <a:cs typeface="Arial"/>
              <a:sym typeface="Arial"/>
            </a:endParaRPr>
          </a:p>
        </p:txBody>
      </p:sp>
      <p:sp>
        <p:nvSpPr>
          <p:cNvPr id="694" name="Google Shape;694;p19"/>
          <p:cNvSpPr/>
          <p:nvPr/>
        </p:nvSpPr>
        <p:spPr>
          <a:xfrm>
            <a:off x="-442775" y="-73775"/>
            <a:ext cx="1129200" cy="5268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9"/>
          <p:cNvSpPr/>
          <p:nvPr/>
        </p:nvSpPr>
        <p:spPr>
          <a:xfrm>
            <a:off x="-442775" y="3379825"/>
            <a:ext cx="9785100" cy="1999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9"/>
          <p:cNvSpPr/>
          <p:nvPr/>
        </p:nvSpPr>
        <p:spPr>
          <a:xfrm>
            <a:off x="8457300" y="-73775"/>
            <a:ext cx="1326600" cy="5453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49c9598eaa_0_0"/>
          <p:cNvSpPr txBox="1"/>
          <p:nvPr>
            <p:ph type="title"/>
          </p:nvPr>
        </p:nvSpPr>
        <p:spPr>
          <a:xfrm>
            <a:off x="311700" y="234600"/>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Our Solution 				Existing Solutions</a:t>
            </a:r>
            <a:endParaRPr/>
          </a:p>
        </p:txBody>
      </p:sp>
      <p:sp>
        <p:nvSpPr>
          <p:cNvPr id="135" name="Google Shape;135;g349c9598eaa_0_0"/>
          <p:cNvSpPr txBox="1"/>
          <p:nvPr>
            <p:ph idx="1" type="body"/>
          </p:nvPr>
        </p:nvSpPr>
        <p:spPr>
          <a:xfrm>
            <a:off x="311700" y="1152475"/>
            <a:ext cx="3316500" cy="29556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200000"/>
              </a:lnSpc>
              <a:spcBef>
                <a:spcPts val="0"/>
              </a:spcBef>
              <a:spcAft>
                <a:spcPts val="0"/>
              </a:spcAft>
              <a:buSzPct val="100000"/>
              <a:buChar char="●"/>
            </a:pPr>
            <a:r>
              <a:rPr b="1" lang="en"/>
              <a:t>Unlimited </a:t>
            </a:r>
            <a:r>
              <a:rPr lang="en"/>
              <a:t>Choices</a:t>
            </a:r>
            <a:endParaRPr/>
          </a:p>
          <a:p>
            <a:pPr indent="-334327" lvl="0" marL="457200" rtl="0" algn="l">
              <a:lnSpc>
                <a:spcPct val="200000"/>
              </a:lnSpc>
              <a:spcBef>
                <a:spcPts val="0"/>
              </a:spcBef>
              <a:spcAft>
                <a:spcPts val="0"/>
              </a:spcAft>
              <a:buSzPct val="100000"/>
              <a:buChar char="●"/>
            </a:pPr>
            <a:r>
              <a:rPr b="1" lang="en"/>
              <a:t>Dynamic</a:t>
            </a:r>
            <a:r>
              <a:rPr lang="en"/>
              <a:t> Story Generation</a:t>
            </a:r>
            <a:endParaRPr/>
          </a:p>
          <a:p>
            <a:pPr indent="-334327" lvl="0" marL="457200" rtl="0" algn="l">
              <a:lnSpc>
                <a:spcPct val="200000"/>
              </a:lnSpc>
              <a:spcBef>
                <a:spcPts val="0"/>
              </a:spcBef>
              <a:spcAft>
                <a:spcPts val="0"/>
              </a:spcAft>
              <a:buSzPct val="100000"/>
              <a:buChar char="●"/>
            </a:pPr>
            <a:r>
              <a:rPr lang="en"/>
              <a:t>Context </a:t>
            </a:r>
            <a:r>
              <a:rPr b="1" lang="en"/>
              <a:t>Awareness</a:t>
            </a:r>
            <a:endParaRPr b="1"/>
          </a:p>
          <a:p>
            <a:pPr indent="-334327" lvl="0" marL="457200" rtl="0" algn="l">
              <a:lnSpc>
                <a:spcPct val="200000"/>
              </a:lnSpc>
              <a:spcBef>
                <a:spcPts val="0"/>
              </a:spcBef>
              <a:spcAft>
                <a:spcPts val="0"/>
              </a:spcAft>
              <a:buSzPct val="100000"/>
              <a:buChar char="●"/>
            </a:pPr>
            <a:r>
              <a:rPr lang="en"/>
              <a:t>Enhanced</a:t>
            </a:r>
            <a:r>
              <a:rPr b="1" lang="en"/>
              <a:t> Immersion</a:t>
            </a:r>
            <a:r>
              <a:rPr lang="en"/>
              <a:t> </a:t>
            </a:r>
            <a:endParaRPr/>
          </a:p>
          <a:p>
            <a:pPr indent="-334327" lvl="0" marL="457200" rtl="0" algn="l">
              <a:lnSpc>
                <a:spcPct val="200000"/>
              </a:lnSpc>
              <a:spcBef>
                <a:spcPts val="0"/>
              </a:spcBef>
              <a:spcAft>
                <a:spcPts val="0"/>
              </a:spcAft>
              <a:buSzPct val="100000"/>
              <a:buChar char="●"/>
            </a:pPr>
            <a:r>
              <a:rPr b="1" lang="en"/>
              <a:t>Multiplayer </a:t>
            </a:r>
            <a:endParaRPr b="1"/>
          </a:p>
          <a:p>
            <a:pPr indent="-334327" lvl="0" marL="457200" rtl="0" algn="l">
              <a:lnSpc>
                <a:spcPct val="200000"/>
              </a:lnSpc>
              <a:spcBef>
                <a:spcPts val="0"/>
              </a:spcBef>
              <a:spcAft>
                <a:spcPts val="0"/>
              </a:spcAft>
              <a:buSzPct val="100000"/>
              <a:buChar char="●"/>
            </a:pPr>
            <a:r>
              <a:rPr b="1" lang="en"/>
              <a:t>Accessibility </a:t>
            </a:r>
            <a:r>
              <a:rPr lang="en"/>
              <a:t>Features</a:t>
            </a:r>
            <a:endParaRPr/>
          </a:p>
        </p:txBody>
      </p:sp>
      <p:sp>
        <p:nvSpPr>
          <p:cNvPr id="136" name="Google Shape;136;g349c9598eaa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37" name="Google Shape;137;g349c9598eaa_0_0"/>
          <p:cNvPicPr preferRelativeResize="0"/>
          <p:nvPr/>
        </p:nvPicPr>
        <p:blipFill rotWithShape="1">
          <a:blip r:embed="rId3">
            <a:alphaModFix/>
          </a:blip>
          <a:srcRect b="0" l="0" r="0" t="0"/>
          <a:stretch/>
        </p:blipFill>
        <p:spPr>
          <a:xfrm>
            <a:off x="6583050" y="1037000"/>
            <a:ext cx="2295175" cy="3276600"/>
          </a:xfrm>
          <a:prstGeom prst="rect">
            <a:avLst/>
          </a:prstGeom>
          <a:noFill/>
          <a:ln>
            <a:noFill/>
          </a:ln>
        </p:spPr>
      </p:pic>
      <p:pic>
        <p:nvPicPr>
          <p:cNvPr id="138" name="Google Shape;138;g349c9598eaa_0_0"/>
          <p:cNvPicPr preferRelativeResize="0"/>
          <p:nvPr/>
        </p:nvPicPr>
        <p:blipFill rotWithShape="1">
          <a:blip r:embed="rId4">
            <a:alphaModFix/>
          </a:blip>
          <a:srcRect b="7347" l="0" r="0" t="0"/>
          <a:stretch/>
        </p:blipFill>
        <p:spPr>
          <a:xfrm>
            <a:off x="4023000" y="1077800"/>
            <a:ext cx="2295174" cy="3195001"/>
          </a:xfrm>
          <a:prstGeom prst="rect">
            <a:avLst/>
          </a:prstGeom>
          <a:noFill/>
          <a:ln>
            <a:noFill/>
          </a:ln>
        </p:spPr>
      </p:pic>
      <p:cxnSp>
        <p:nvCxnSpPr>
          <p:cNvPr id="139" name="Google Shape;139;g349c9598eaa_0_0"/>
          <p:cNvCxnSpPr/>
          <p:nvPr/>
        </p:nvCxnSpPr>
        <p:spPr>
          <a:xfrm>
            <a:off x="3732025" y="907100"/>
            <a:ext cx="26100" cy="3536400"/>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137"/>
                                        </p:tgtEl>
                                        <p:attrNameLst>
                                          <p:attrName>ppt_y</p:attrName>
                                        </p:attrNameLst>
                                      </p:cBhvr>
                                      <p:tavLst>
                                        <p:tav fmla="" tm="0">
                                          <p:val>
                                            <p:strVal val="#ppt_y"/>
                                          </p:val>
                                        </p:tav>
                                        <p:tav fmla="" tm="100000">
                                          <p:val>
                                            <p:strVal val="#ppt_y-1"/>
                                          </p:val>
                                        </p:tav>
                                      </p:tavLst>
                                    </p:anim>
                                    <p:set>
                                      <p:cBhvr>
                                        <p:cTn dur="1" fill="hold">
                                          <p:stCondLst>
                                            <p:cond delay="1000"/>
                                          </p:stCondLst>
                                        </p:cTn>
                                        <p:tgtEl>
                                          <p:spTgt spid="1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type="title"/>
          </p:nvPr>
        </p:nvSpPr>
        <p:spPr>
          <a:xfrm>
            <a:off x="311700" y="141225"/>
            <a:ext cx="8520600" cy="5727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86703"/>
              <a:buNone/>
            </a:pPr>
            <a:r>
              <a:rPr lang="en"/>
              <a:t>Project Description : </a:t>
            </a:r>
            <a:r>
              <a:rPr i="1" lang="en" sz="2355" u="sng">
                <a:solidFill>
                  <a:srgbClr val="6D9EEB"/>
                </a:solidFill>
                <a:hlinkClick r:id="rId3">
                  <a:extLst>
                    <a:ext uri="{A12FA001-AC4F-418D-AE19-62706E023703}">
                      <ahyp:hlinkClr val="tx"/>
                    </a:ext>
                  </a:extLst>
                </a:hlinkClick>
              </a:rPr>
              <a:t>Quest GitHub</a:t>
            </a:r>
            <a:endParaRPr i="1" sz="2355">
              <a:solidFill>
                <a:srgbClr val="6D9EEB"/>
              </a:solidFill>
            </a:endParaRPr>
          </a:p>
          <a:p>
            <a:pPr indent="0" lvl="0" marL="0" rtl="0" algn="l">
              <a:lnSpc>
                <a:spcPct val="100000"/>
              </a:lnSpc>
              <a:spcBef>
                <a:spcPts val="0"/>
              </a:spcBef>
              <a:spcAft>
                <a:spcPts val="0"/>
              </a:spcAft>
              <a:buSzPct val="111111"/>
              <a:buNone/>
            </a:pPr>
            <a:r>
              <a:t/>
            </a:r>
            <a:endParaRPr/>
          </a:p>
        </p:txBody>
      </p:sp>
      <p:sp>
        <p:nvSpPr>
          <p:cNvPr id="145" name="Google Shape;145;p7"/>
          <p:cNvSpPr txBox="1"/>
          <p:nvPr>
            <p:ph idx="1" type="body"/>
          </p:nvPr>
        </p:nvSpPr>
        <p:spPr>
          <a:xfrm>
            <a:off x="311700" y="1214175"/>
            <a:ext cx="4449300" cy="3529500"/>
          </a:xfrm>
          <a:prstGeom prst="rect">
            <a:avLst/>
          </a:prstGeom>
          <a:noFill/>
          <a:ln>
            <a:noFill/>
          </a:ln>
        </p:spPr>
        <p:txBody>
          <a:bodyPr anchorCtr="0" anchor="t" bIns="91425" lIns="91425" spcFirstLastPara="1" rIns="91425" wrap="square" tIns="91425">
            <a:normAutofit fontScale="70000" lnSpcReduction="10000"/>
          </a:bodyPr>
          <a:lstStyle/>
          <a:p>
            <a:pPr indent="-304226" lvl="0" marL="457200" rtl="0" algn="just">
              <a:lnSpc>
                <a:spcPct val="115000"/>
              </a:lnSpc>
              <a:spcBef>
                <a:spcPts val="0"/>
              </a:spcBef>
              <a:spcAft>
                <a:spcPts val="0"/>
              </a:spcAft>
              <a:buSzPct val="100000"/>
              <a:buChar char="●"/>
            </a:pPr>
            <a:r>
              <a:rPr lang="en" sz="1700"/>
              <a:t>Quest aims to be an interactive web-based platform to experience a novel </a:t>
            </a:r>
            <a:endParaRPr sz="1700"/>
          </a:p>
          <a:p>
            <a:pPr indent="-304226" lvl="0" marL="457200" rtl="0" algn="just">
              <a:lnSpc>
                <a:spcPct val="115000"/>
              </a:lnSpc>
              <a:spcBef>
                <a:spcPts val="1000"/>
              </a:spcBef>
              <a:spcAft>
                <a:spcPts val="0"/>
              </a:spcAft>
              <a:buSzPct val="100000"/>
              <a:buChar char="●"/>
            </a:pPr>
            <a:r>
              <a:rPr lang="en" sz="1700"/>
              <a:t>Allows users to dive into a thrilling world of imagination</a:t>
            </a:r>
            <a:endParaRPr sz="1700"/>
          </a:p>
          <a:p>
            <a:pPr indent="-304226" lvl="0" marL="457200" rtl="0" algn="just">
              <a:lnSpc>
                <a:spcPct val="115000"/>
              </a:lnSpc>
              <a:spcBef>
                <a:spcPts val="1000"/>
              </a:spcBef>
              <a:spcAft>
                <a:spcPts val="0"/>
              </a:spcAft>
              <a:buSzPct val="100000"/>
              <a:buChar char="●"/>
            </a:pPr>
            <a:r>
              <a:rPr lang="en" sz="1700"/>
              <a:t>Intended to blend compelling storytelling with player agency</a:t>
            </a:r>
            <a:endParaRPr sz="1700"/>
          </a:p>
          <a:p>
            <a:pPr indent="-304226" lvl="0" marL="457200" rtl="0" algn="just">
              <a:lnSpc>
                <a:spcPct val="115000"/>
              </a:lnSpc>
              <a:spcBef>
                <a:spcPts val="1000"/>
              </a:spcBef>
              <a:spcAft>
                <a:spcPts val="0"/>
              </a:spcAft>
              <a:buSzPct val="100000"/>
              <a:buChar char="●"/>
            </a:pPr>
            <a:r>
              <a:rPr lang="en" sz="1700"/>
              <a:t>Allows readers to shape the narrative by making choices that directly impact the story's progression</a:t>
            </a:r>
            <a:endParaRPr sz="1700"/>
          </a:p>
          <a:p>
            <a:pPr indent="-304226" lvl="0" marL="457200" rtl="0" algn="just">
              <a:lnSpc>
                <a:spcPct val="115000"/>
              </a:lnSpc>
              <a:spcBef>
                <a:spcPts val="1000"/>
              </a:spcBef>
              <a:spcAft>
                <a:spcPts val="0"/>
              </a:spcAft>
              <a:buSzPct val="100000"/>
              <a:buChar char="●"/>
            </a:pPr>
            <a:r>
              <a:rPr lang="en" sz="1700"/>
              <a:t>These choices can: </a:t>
            </a:r>
            <a:endParaRPr sz="1700"/>
          </a:p>
          <a:p>
            <a:pPr indent="-304227" lvl="1" marL="914400" rtl="0" algn="just">
              <a:lnSpc>
                <a:spcPct val="115000"/>
              </a:lnSpc>
              <a:spcBef>
                <a:spcPts val="1000"/>
              </a:spcBef>
              <a:spcAft>
                <a:spcPts val="0"/>
              </a:spcAft>
              <a:buSzPct val="100000"/>
              <a:buChar char="○"/>
            </a:pPr>
            <a:r>
              <a:rPr lang="en" sz="1700"/>
              <a:t>Influence character relationships</a:t>
            </a:r>
            <a:endParaRPr sz="1700"/>
          </a:p>
          <a:p>
            <a:pPr indent="-304227" lvl="1" marL="914400" rtl="0" algn="just">
              <a:lnSpc>
                <a:spcPct val="115000"/>
              </a:lnSpc>
              <a:spcBef>
                <a:spcPts val="1000"/>
              </a:spcBef>
              <a:spcAft>
                <a:spcPts val="0"/>
              </a:spcAft>
              <a:buSzPct val="100000"/>
              <a:buChar char="○"/>
            </a:pPr>
            <a:r>
              <a:rPr lang="en" sz="1700"/>
              <a:t>Change story outcomes</a:t>
            </a:r>
            <a:endParaRPr sz="1700"/>
          </a:p>
          <a:p>
            <a:pPr indent="-304227" lvl="1" marL="914400" rtl="0" algn="just">
              <a:lnSpc>
                <a:spcPct val="115000"/>
              </a:lnSpc>
              <a:spcBef>
                <a:spcPts val="1000"/>
              </a:spcBef>
              <a:spcAft>
                <a:spcPts val="0"/>
              </a:spcAft>
              <a:buSzPct val="100000"/>
              <a:buChar char="○"/>
            </a:pPr>
            <a:r>
              <a:rPr lang="en" sz="1700"/>
              <a:t>Provoke ethical dilemmas</a:t>
            </a:r>
            <a:endParaRPr sz="1700"/>
          </a:p>
          <a:p>
            <a:pPr indent="-304227" lvl="1" marL="914400" rtl="0" algn="just">
              <a:lnSpc>
                <a:spcPct val="115000"/>
              </a:lnSpc>
              <a:spcBef>
                <a:spcPts val="1000"/>
              </a:spcBef>
              <a:spcAft>
                <a:spcPts val="1000"/>
              </a:spcAft>
              <a:buSzPct val="100000"/>
              <a:buChar char="○"/>
            </a:pPr>
            <a:r>
              <a:rPr lang="en" sz="1700"/>
              <a:t>Unlock secret plots</a:t>
            </a:r>
            <a:endParaRPr sz="1700"/>
          </a:p>
        </p:txBody>
      </p:sp>
      <p:sp>
        <p:nvSpPr>
          <p:cNvPr id="146" name="Google Shape;14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47" name="Google Shape;147;p7"/>
          <p:cNvSpPr txBox="1"/>
          <p:nvPr>
            <p:ph type="title"/>
          </p:nvPr>
        </p:nvSpPr>
        <p:spPr>
          <a:xfrm>
            <a:off x="311700" y="767400"/>
            <a:ext cx="3372900" cy="326100"/>
          </a:xfrm>
          <a:prstGeom prst="rect">
            <a:avLst/>
          </a:prstGeom>
          <a:noFill/>
          <a:ln>
            <a:noFill/>
          </a:ln>
          <a:effectLst>
            <a:outerShdw blurRad="57150" rotWithShape="0" algn="bl" dir="5400000" dist="19050">
              <a:srgbClr val="B7B7B7">
                <a:alpha val="48627"/>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i="1" lang="en" sz="2020">
                <a:solidFill>
                  <a:schemeClr val="lt2"/>
                </a:solidFill>
              </a:rPr>
              <a:t>What is Quest?</a:t>
            </a:r>
            <a:endParaRPr i="1" sz="2020">
              <a:solidFill>
                <a:schemeClr val="lt2"/>
              </a:solidFill>
            </a:endParaRPr>
          </a:p>
        </p:txBody>
      </p:sp>
      <p:pic>
        <p:nvPicPr>
          <p:cNvPr id="148" name="Google Shape;148;p7"/>
          <p:cNvPicPr preferRelativeResize="0"/>
          <p:nvPr/>
        </p:nvPicPr>
        <p:blipFill rotWithShape="1">
          <a:blip r:embed="rId4">
            <a:alphaModFix/>
          </a:blip>
          <a:srcRect b="0" l="0" r="0" t="0"/>
          <a:stretch/>
        </p:blipFill>
        <p:spPr>
          <a:xfrm>
            <a:off x="5193375" y="735526"/>
            <a:ext cx="3638926" cy="39228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Ques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